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79" r:id="rId1"/>
    <p:sldMasterId id="2147483680" r:id="rId2"/>
  </p:sldMasterIdLst>
  <p:notesMasterIdLst>
    <p:notesMasterId r:id="rId54"/>
  </p:notes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9" r:id="rId51"/>
    <p:sldId id="310" r:id="rId52"/>
    <p:sldId id="311" r:id="rId53"/>
  </p:sldIdLst>
  <p:sldSz cx="9144000" cy="6858000" type="screen4x3"/>
  <p:notesSz cx="7010400" cy="9296400"/>
  <p:embeddedFontLst>
    <p:embeddedFont>
      <p:font typeface="Arvo" panose="020B0604020202020204"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Caveat" panose="020B0604020202020204" charset="0"/>
      <p:regular r:id="rId63"/>
      <p:bold r:id="rId64"/>
    </p:embeddedFont>
    <p:embeddedFont>
      <p:font typeface="Consolas" panose="020B0609020204030204" pitchFamily="49" charset="0"/>
      <p:regular r:id="rId65"/>
      <p:bold r:id="rId66"/>
      <p:italic r:id="rId67"/>
      <p:boldItalic r:id="rId68"/>
    </p:embeddedFont>
    <p:embeddedFont>
      <p:font typeface="Patrick Hand SC" panose="020B0604020202020204" charset="0"/>
      <p:regular r:id="rId69"/>
    </p:embeddedFont>
    <p:embeddedFont>
      <p:font typeface="Roboto" panose="020B0604020202020204" charset="0"/>
      <p:regular r:id="rId70"/>
      <p:bold r:id="rId71"/>
      <p:italic r:id="rId72"/>
      <p:boldItalic r:id="rId73"/>
    </p:embeddedFont>
    <p:embeddedFont>
      <p:font typeface="Roboto Condensed" panose="020B0604020202020204" charset="0"/>
      <p:regular r:id="rId74"/>
      <p:bold r:id="rId75"/>
      <p:italic r:id="rId76"/>
      <p:boldItalic r:id="rId77"/>
    </p:embeddedFont>
    <p:embeddedFont>
      <p:font typeface="Roboto Condensed Light" panose="020B0604020202020204" charset="0"/>
      <p:regular r:id="rId78"/>
      <p:bold r:id="rId79"/>
      <p:italic r:id="rId80"/>
      <p:boldItalic r:id="rId81"/>
    </p:embeddedFont>
    <p:embeddedFont>
      <p:font typeface="Spectral" panose="020B0604020202020204"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6BDFE9-A205-4F0D-99BB-BD46C758E4A4}">
  <a:tblStyle styleId="{9E6BDFE9-A205-4F0D-99BB-BD46C758E4A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7A6E22B-A769-4FCD-954A-91976260BA1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font" Target="fonts/font14.fntdata"/><Relationship Id="rId76" Type="http://schemas.openxmlformats.org/officeDocument/2006/relationships/font" Target="fonts/font22.fntdata"/><Relationship Id="rId84" Type="http://schemas.openxmlformats.org/officeDocument/2006/relationships/font" Target="fonts/font30.fntdata"/><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font" Target="fonts/font20.fntdata"/><Relationship Id="rId79" Type="http://schemas.openxmlformats.org/officeDocument/2006/relationships/font" Target="fonts/font25.fntdata"/><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7.fntdata"/><Relationship Id="rId82" Type="http://schemas.openxmlformats.org/officeDocument/2006/relationships/font" Target="fonts/font28.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8.fntdata"/><Relationship Id="rId80" Type="http://schemas.openxmlformats.org/officeDocument/2006/relationships/font" Target="fonts/font26.fntdata"/><Relationship Id="rId85" Type="http://schemas.openxmlformats.org/officeDocument/2006/relationships/font" Target="fonts/font3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83" Type="http://schemas.openxmlformats.org/officeDocument/2006/relationships/font" Target="fonts/font29.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schemas.openxmlformats.org/officeDocument/2006/relationships/font" Target="fonts/font27.fntdata"/><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39" cy="464820"/>
          </a:xfrm>
          <a:prstGeom prst="rect">
            <a:avLst/>
          </a:prstGeom>
          <a:noFill/>
          <a:ln>
            <a:noFill/>
          </a:ln>
        </p:spPr>
        <p:txBody>
          <a:bodyPr spcFirstLastPara="1" wrap="square" lIns="93150" tIns="93150" rIns="93150" bIns="9315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7" y="0"/>
            <a:ext cx="3037839" cy="464820"/>
          </a:xfrm>
          <a:prstGeom prst="rect">
            <a:avLst/>
          </a:prstGeom>
          <a:noFill/>
          <a:ln>
            <a:noFill/>
          </a:ln>
        </p:spPr>
        <p:txBody>
          <a:bodyPr spcFirstLastPara="1" wrap="square" lIns="93150" tIns="93150" rIns="93150" bIns="93150"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1" y="8829967"/>
            <a:ext cx="3037839" cy="464820"/>
          </a:xfrm>
          <a:prstGeom prst="rect">
            <a:avLst/>
          </a:prstGeom>
          <a:noFill/>
          <a:ln>
            <a:noFill/>
          </a:ln>
        </p:spPr>
        <p:txBody>
          <a:bodyPr spcFirstLastPara="1" wrap="square" lIns="93150" tIns="93150" rIns="93150" bIns="93150"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cs.google.com/document/d/1hcQC7w1isEO1FS4xQHwiUurEQ4Jfemak182WjcDcy1U/cop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cs.google.com/document/d/1PvF4M4q-_Tlv5hsBGEYzus2ypwMp0EbQbENt3YH-gU8/copy"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r>
              <a:rPr lang="en-US"/>
              <a:t>Lisa</a:t>
            </a:r>
            <a:endParaRPr/>
          </a:p>
        </p:txBody>
      </p:sp>
      <p:sp>
        <p:nvSpPr>
          <p:cNvPr id="162" name="Google Shape;16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51a665218_3_78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51a665218_3_785: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r>
              <a:rPr lang="en-US"/>
              <a:t>Lisa</a:t>
            </a:r>
            <a:endParaRPr/>
          </a:p>
        </p:txBody>
      </p:sp>
      <p:sp>
        <p:nvSpPr>
          <p:cNvPr id="252" name="Google Shape;252;ga51a665218_3_785:notes"/>
          <p:cNvSpPr txBox="1">
            <a:spLocks noGrp="1"/>
          </p:cNvSpPr>
          <p:nvPr>
            <p:ph type="sldNum" idx="12"/>
          </p:nvPr>
        </p:nvSpPr>
        <p:spPr>
          <a:xfrm>
            <a:off x="3970937"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9af3df8fda_0_180: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r>
              <a:rPr lang="en-US"/>
              <a:t>Lisa</a:t>
            </a:r>
            <a:endParaRPr/>
          </a:p>
        </p:txBody>
      </p:sp>
      <p:sp>
        <p:nvSpPr>
          <p:cNvPr id="259" name="Google Shape;259;g9af3df8fda_0_18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af3df8fda_0_8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af3df8fda_0_81: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400"/>
              <a:buFont typeface="Arial"/>
              <a:buNone/>
            </a:pPr>
            <a:r>
              <a:rPr lang="en-US"/>
              <a:t>Tanya</a:t>
            </a:r>
            <a:endParaRPr/>
          </a:p>
        </p:txBody>
      </p:sp>
      <p:sp>
        <p:nvSpPr>
          <p:cNvPr id="267" name="Google Shape;267;g9af3df8fda_0_81:notes"/>
          <p:cNvSpPr txBox="1">
            <a:spLocks noGrp="1"/>
          </p:cNvSpPr>
          <p:nvPr>
            <p:ph type="sldNum" idx="12"/>
          </p:nvPr>
        </p:nvSpPr>
        <p:spPr>
          <a:xfrm>
            <a:off x="3970937"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9af3df8fda_0_9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9af3df8fda_0_98: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400"/>
              <a:buFont typeface="Arial"/>
              <a:buNone/>
            </a:pPr>
            <a:r>
              <a:rPr lang="en-US"/>
              <a:t>Tanya</a:t>
            </a:r>
            <a:endParaRPr/>
          </a:p>
        </p:txBody>
      </p:sp>
      <p:sp>
        <p:nvSpPr>
          <p:cNvPr id="275" name="Google Shape;275;g9af3df8fda_0_98:notes"/>
          <p:cNvSpPr txBox="1">
            <a:spLocks noGrp="1"/>
          </p:cNvSpPr>
          <p:nvPr>
            <p:ph type="sldNum" idx="12"/>
          </p:nvPr>
        </p:nvSpPr>
        <p:spPr>
          <a:xfrm>
            <a:off x="3970937"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a52dd360f_0_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a52dd360f_0_24: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400"/>
              <a:buFont typeface="Arial"/>
              <a:buNone/>
            </a:pPr>
            <a:r>
              <a:rPr lang="en-US"/>
              <a:t>Tanya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9af3df8fda_0_8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9af3df8fda_0_843: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400"/>
              <a:buFont typeface="Arial"/>
              <a:buNone/>
            </a:pPr>
            <a:r>
              <a:rPr lang="en-US"/>
              <a:t>Tanya</a:t>
            </a:r>
            <a:endParaRPr>
              <a:solidFill>
                <a:schemeClr val="dk1"/>
              </a:solidFill>
            </a:endParaRPr>
          </a:p>
          <a:p>
            <a:pPr marL="46990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9af3df8fda_0_58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9af3df8fda_0_580: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r>
              <a:rPr lang="en-US" sz="1300"/>
              <a:t>Tanya</a:t>
            </a:r>
            <a:endParaRPr sz="1300"/>
          </a:p>
          <a:p>
            <a:pPr marL="0" lvl="0" indent="0" algn="l" rtl="0">
              <a:lnSpc>
                <a:spcPct val="100000"/>
              </a:lnSpc>
              <a:spcBef>
                <a:spcPts val="0"/>
              </a:spcBef>
              <a:spcAft>
                <a:spcPts val="0"/>
              </a:spcAft>
              <a:buSzPts val="1400"/>
              <a:buNone/>
            </a:pPr>
            <a:endParaRPr sz="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9af3df8fda_0_98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9af3df8fda_0_984: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r>
              <a:rPr lang="en-US"/>
              <a:t>Tanya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af3df8fda_0_4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af3df8fda_0_45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r>
              <a:rPr lang="en-US"/>
              <a:t>Melissa 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99a4d643ed_0_2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99a4d643ed_0_239:notes"/>
          <p:cNvSpPr txBox="1">
            <a:spLocks noGrp="1"/>
          </p:cNvSpPr>
          <p:nvPr>
            <p:ph type="body" idx="1"/>
          </p:nvPr>
        </p:nvSpPr>
        <p:spPr>
          <a:xfrm>
            <a:off x="701041"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360"/>
              </a:spcBef>
              <a:spcAft>
                <a:spcPts val="0"/>
              </a:spcAft>
              <a:buNone/>
            </a:pPr>
            <a:r>
              <a:rPr lang="en-US"/>
              <a:t>Melissa S</a:t>
            </a:r>
            <a:endParaRPr/>
          </a:p>
        </p:txBody>
      </p:sp>
      <p:sp>
        <p:nvSpPr>
          <p:cNvPr id="316" name="Google Shape;316;g99a4d643ed_0_239:notes"/>
          <p:cNvSpPr txBox="1">
            <a:spLocks noGrp="1"/>
          </p:cNvSpPr>
          <p:nvPr>
            <p:ph type="sldNum" idx="12"/>
          </p:nvPr>
        </p:nvSpPr>
        <p:spPr>
          <a:xfrm>
            <a:off x="3970937" y="8829967"/>
            <a:ext cx="3037800" cy="4647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51a665218_3_2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a51a665218_3_262: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168" name="Google Shape;168;ga51a665218_3_262:notes"/>
          <p:cNvSpPr txBox="1">
            <a:spLocks noGrp="1"/>
          </p:cNvSpPr>
          <p:nvPr>
            <p:ph type="sldNum" idx="12"/>
          </p:nvPr>
        </p:nvSpPr>
        <p:spPr>
          <a:xfrm>
            <a:off x="3970937"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9af3df8fda_0_4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9af3df8fda_0_461: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r>
              <a:rPr lang="en-US"/>
              <a:t>Melissa s</a:t>
            </a:r>
            <a:endParaRPr/>
          </a:p>
        </p:txBody>
      </p:sp>
      <p:sp>
        <p:nvSpPr>
          <p:cNvPr id="324" name="Google Shape;324;g9af3df8fda_0_461:notes"/>
          <p:cNvSpPr txBox="1">
            <a:spLocks noGrp="1"/>
          </p:cNvSpPr>
          <p:nvPr>
            <p:ph type="sldNum" idx="12"/>
          </p:nvPr>
        </p:nvSpPr>
        <p:spPr>
          <a:xfrm>
            <a:off x="3970937"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a51a665218_3_154: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20</a:t>
            </a:fld>
            <a:endParaRPr sz="1200" b="0" i="0" u="none" strike="noStrike" cap="none">
              <a:solidFill>
                <a:schemeClr val="dk1"/>
              </a:solidFill>
              <a:latin typeface="Times New Roman"/>
              <a:ea typeface="Times New Roman"/>
              <a:cs typeface="Times New Roman"/>
              <a:sym typeface="Times New Roman"/>
            </a:endParaRPr>
          </a:p>
        </p:txBody>
      </p:sp>
      <p:sp>
        <p:nvSpPr>
          <p:cNvPr id="332" name="Google Shape;332;ga51a665218_3_1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ga51a665218_3_154: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r>
              <a:rPr lang="en-US">
                <a:solidFill>
                  <a:srgbClr val="263248"/>
                </a:solidFill>
              </a:rPr>
              <a:t>Melissa s </a:t>
            </a:r>
            <a:endParaRPr>
              <a:solidFill>
                <a:srgbClr val="263248"/>
              </a:solidFill>
            </a:endParaRPr>
          </a:p>
          <a:p>
            <a:pPr marL="0" lvl="0" indent="0" algn="l" rtl="0">
              <a:lnSpc>
                <a:spcPct val="100000"/>
              </a:lnSpc>
              <a:spcBef>
                <a:spcPts val="0"/>
              </a:spcBef>
              <a:spcAft>
                <a:spcPts val="0"/>
              </a:spcAft>
              <a:buSzPts val="1100"/>
              <a:buNone/>
            </a:pPr>
            <a:r>
              <a:rPr lang="en-US">
                <a:solidFill>
                  <a:srgbClr val="263248"/>
                </a:solidFill>
              </a:rPr>
              <a:t>Facilitator should remind candidates to reference the instructions directly. (P.</a:t>
            </a:r>
            <a:r>
              <a:rPr lang="en-US"/>
              <a:t> 4 of Instructions)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51a665218_3_2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51a665218_3_254: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r>
              <a:rPr lang="en-US">
                <a:solidFill>
                  <a:srgbClr val="263248"/>
                </a:solidFill>
              </a:rPr>
              <a:t>Melissa s </a:t>
            </a:r>
            <a:endParaRPr/>
          </a:p>
        </p:txBody>
      </p:sp>
      <p:sp>
        <p:nvSpPr>
          <p:cNvPr id="342" name="Google Shape;342;ga51a665218_3_254:notes"/>
          <p:cNvSpPr txBox="1">
            <a:spLocks noGrp="1"/>
          </p:cNvSpPr>
          <p:nvPr>
            <p:ph type="sldNum" idx="12"/>
          </p:nvPr>
        </p:nvSpPr>
        <p:spPr>
          <a:xfrm>
            <a:off x="3970937"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21</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a51a665218_3_162: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22</a:t>
            </a:fld>
            <a:endParaRPr sz="1200" b="0" i="0" u="none" strike="noStrike" cap="none">
              <a:solidFill>
                <a:schemeClr val="dk1"/>
              </a:solidFill>
              <a:latin typeface="Times New Roman"/>
              <a:ea typeface="Times New Roman"/>
              <a:cs typeface="Times New Roman"/>
              <a:sym typeface="Times New Roman"/>
            </a:endParaRPr>
          </a:p>
        </p:txBody>
      </p:sp>
      <p:sp>
        <p:nvSpPr>
          <p:cNvPr id="348" name="Google Shape;348;ga51a665218_3_1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9" name="Google Shape;349;ga51a665218_3_162: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solidFill>
                  <a:srgbClr val="263248"/>
                </a:solidFill>
              </a:rPr>
              <a:t>Melissa s </a:t>
            </a:r>
            <a:endParaRPr>
              <a:solidFill>
                <a:srgbClr val="263248"/>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Facilitator should remind candidates to reference the instructions directly. (P.4 for PEs and 7 of Instructions)</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Emphasize that it’s all about connecting the PGE to student learning</a:t>
            </a:r>
            <a:endParaRPr>
              <a:solidFill>
                <a:schemeClr val="dk1"/>
              </a:solidFill>
            </a:endParaRPr>
          </a:p>
          <a:p>
            <a:pPr marL="22860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a51a665218_3_17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a51a665218_3_171: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400"/>
              <a:buFont typeface="Arial"/>
              <a:buNone/>
            </a:pPr>
            <a:r>
              <a:rPr lang="en-US">
                <a:solidFill>
                  <a:srgbClr val="263248"/>
                </a:solidFill>
              </a:rPr>
              <a:t>Melissa s </a:t>
            </a:r>
            <a:endParaRPr>
              <a:solidFill>
                <a:srgbClr val="263248"/>
              </a:solidFill>
            </a:endParaRPr>
          </a:p>
          <a:p>
            <a:pPr marL="0" lvl="0" indent="0" algn="l" rtl="0">
              <a:spcBef>
                <a:spcPts val="0"/>
              </a:spcBef>
              <a:spcAft>
                <a:spcPts val="0"/>
              </a:spcAft>
              <a:buClr>
                <a:schemeClr val="dk1"/>
              </a:buClr>
              <a:buSzPts val="1400"/>
              <a:buFont typeface="Arial"/>
              <a:buNone/>
            </a:pPr>
            <a:r>
              <a:rPr lang="en-US" sz="1100" b="1"/>
              <a:t>Graphic Organizer: </a:t>
            </a:r>
            <a:r>
              <a:rPr lang="en-US" sz="1100" b="1" u="sng">
                <a:solidFill>
                  <a:srgbClr val="0097A7"/>
                </a:solidFill>
                <a:hlinkClick r:id="rId3">
                  <a:extLst>
                    <a:ext uri="{A12FA001-AC4F-418D-AE19-62706E023703}">
                      <ahyp:hlinkClr xmlns:ahyp="http://schemas.microsoft.com/office/drawing/2018/hyperlinkcolor" val="tx"/>
                    </a:ext>
                  </a:extLst>
                </a:hlinkClick>
              </a:rPr>
              <a:t>https://docs.google.com/document/d/1hcQC7w1isEO1FS4xQHwiUurEQ4Jfemak182WjcDcy1U/copy</a:t>
            </a:r>
            <a:r>
              <a:rPr lang="en-US" sz="1100" b="1"/>
              <a:t> </a:t>
            </a:r>
            <a:endParaRPr sz="1100"/>
          </a:p>
          <a:p>
            <a:pPr marL="0" lvl="0" indent="0" algn="l" rtl="0">
              <a:spcBef>
                <a:spcPts val="0"/>
              </a:spcBef>
              <a:spcAft>
                <a:spcPts val="0"/>
              </a:spcAft>
              <a:buClr>
                <a:schemeClr val="dk1"/>
              </a:buClr>
              <a:buSzPts val="1400"/>
              <a:buFont typeface="Arial"/>
              <a:buNone/>
            </a:pPr>
            <a:endParaRPr sz="1100"/>
          </a:p>
          <a:p>
            <a:pPr marL="0" lvl="0" indent="0" algn="l" rtl="0">
              <a:spcBef>
                <a:spcPts val="0"/>
              </a:spcBef>
              <a:spcAft>
                <a:spcPts val="0"/>
              </a:spcAft>
              <a:buClr>
                <a:schemeClr val="dk1"/>
              </a:buClr>
              <a:buSzPts val="1400"/>
              <a:buFont typeface="Arial"/>
              <a:buNone/>
            </a:pPr>
            <a:r>
              <a:rPr lang="en-US" sz="1100"/>
              <a:t>The wording for the Rubric Criteria of this document is pulled directly from the rubric on page 13. This tool can be used as a planning document when selecting candidate PGEs. For example, does your selected PGE explicitly address a need and can you provide evidence for that need? Does your PGE consider how you provide equity of access to content based on pedagogical needs and can you provide evidence?</a:t>
            </a:r>
            <a:endParaRPr sz="1100"/>
          </a:p>
          <a:p>
            <a:pPr marL="0" lvl="0" indent="0" algn="l" rtl="0">
              <a:spcBef>
                <a:spcPts val="0"/>
              </a:spcBef>
              <a:spcAft>
                <a:spcPts val="0"/>
              </a:spcAft>
              <a:buClr>
                <a:schemeClr val="dk1"/>
              </a:buClr>
              <a:buSzPts val="1400"/>
              <a:buFont typeface="Arial"/>
              <a:buNone/>
            </a:pPr>
            <a:endParaRPr sz="1100"/>
          </a:p>
          <a:p>
            <a:pPr marL="0" lvl="0" indent="0" algn="l" rtl="0">
              <a:spcBef>
                <a:spcPts val="0"/>
              </a:spcBef>
              <a:spcAft>
                <a:spcPts val="0"/>
              </a:spcAft>
              <a:buSzPts val="1400"/>
              <a:buNone/>
            </a:pPr>
            <a:r>
              <a:rPr lang="en-US" sz="1100"/>
              <a:t>Once a PGE is written, this tool can be used to ensure that each element from the rubric has been addressed with evidence. </a:t>
            </a:r>
            <a:endParaRPr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af3df8fda_0_594: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24</a:t>
            </a:fld>
            <a:endParaRPr sz="1200" b="0" i="0" u="none" strike="noStrike" cap="none">
              <a:solidFill>
                <a:schemeClr val="dk1"/>
              </a:solidFill>
              <a:latin typeface="Times New Roman"/>
              <a:ea typeface="Times New Roman"/>
              <a:cs typeface="Times New Roman"/>
              <a:sym typeface="Times New Roman"/>
            </a:endParaRPr>
          </a:p>
        </p:txBody>
      </p:sp>
      <p:sp>
        <p:nvSpPr>
          <p:cNvPr id="368" name="Google Shape;368;g9af3df8fda_0_59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9" name="Google Shape;369;g9af3df8fda_0_594: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100"/>
              <a:buFont typeface="Arial"/>
              <a:buNone/>
            </a:pPr>
            <a:r>
              <a:rPr lang="en-US">
                <a:solidFill>
                  <a:srgbClr val="263248"/>
                </a:solidFill>
              </a:rPr>
              <a:t>Melissa 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a51a665218_3_8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a51a665218_3_83: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r>
              <a:rPr lang="en-US"/>
              <a:t>Melissa P</a:t>
            </a:r>
            <a:endParaRPr/>
          </a:p>
        </p:txBody>
      </p:sp>
      <p:sp>
        <p:nvSpPr>
          <p:cNvPr id="378" name="Google Shape;378;ga51a665218_3_83:notes"/>
          <p:cNvSpPr txBox="1">
            <a:spLocks noGrp="1"/>
          </p:cNvSpPr>
          <p:nvPr>
            <p:ph type="sldNum" idx="12"/>
          </p:nvPr>
        </p:nvSpPr>
        <p:spPr>
          <a:xfrm>
            <a:off x="3970937"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a51a665218_3_27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ga51a665218_3_270: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r>
              <a:rPr lang="en-US"/>
              <a:t>Melissa P</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a51a665218_3_27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ga51a665218_3_276: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spcBef>
                <a:spcPts val="360"/>
              </a:spcBef>
              <a:spcAft>
                <a:spcPts val="0"/>
              </a:spcAft>
              <a:buClr>
                <a:schemeClr val="dk1"/>
              </a:buClr>
              <a:buSzPts val="1100"/>
              <a:buFont typeface="Arial"/>
              <a:buNone/>
            </a:pPr>
            <a:r>
              <a:rPr lang="en-US"/>
              <a:t>Melissa P</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a51a665218_3_284: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28</a:t>
            </a:fld>
            <a:endParaRPr sz="1200" b="0" i="0" u="none" strike="noStrike" cap="none">
              <a:solidFill>
                <a:schemeClr val="dk1"/>
              </a:solidFill>
              <a:latin typeface="Times New Roman"/>
              <a:ea typeface="Times New Roman"/>
              <a:cs typeface="Times New Roman"/>
              <a:sym typeface="Times New Roman"/>
            </a:endParaRPr>
          </a:p>
        </p:txBody>
      </p:sp>
      <p:sp>
        <p:nvSpPr>
          <p:cNvPr id="400" name="Google Shape;400;ga51a665218_3_28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1" name="Google Shape;401;ga51a665218_3_284: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spcBef>
                <a:spcPts val="360"/>
              </a:spcBef>
              <a:spcAft>
                <a:spcPts val="0"/>
              </a:spcAft>
              <a:buClr>
                <a:schemeClr val="dk1"/>
              </a:buClr>
              <a:buSzPts val="1100"/>
              <a:buFont typeface="Arial"/>
              <a:buNone/>
            </a:pPr>
            <a:r>
              <a:rPr lang="en-US"/>
              <a:t>Melissa P</a:t>
            </a:r>
            <a:endParaRPr/>
          </a:p>
          <a:p>
            <a:pPr marL="0" lvl="0" indent="0" algn="l" rtl="0">
              <a:lnSpc>
                <a:spcPct val="100000"/>
              </a:lnSpc>
              <a:spcBef>
                <a:spcPts val="0"/>
              </a:spcBef>
              <a:spcAft>
                <a:spcPts val="0"/>
              </a:spcAft>
              <a:buSzPts val="1400"/>
              <a:buNone/>
            </a:pPr>
            <a:r>
              <a:rPr lang="en-US"/>
              <a:t>Facilitator should remind candidates to reference the instructions directly. (P. 17 of Instructions)</a:t>
            </a:r>
            <a:endParaRPr/>
          </a:p>
          <a:p>
            <a:pPr marL="0" lvl="0" indent="0" algn="l" rtl="0">
              <a:lnSpc>
                <a:spcPct val="100000"/>
              </a:lnSpc>
              <a:spcBef>
                <a:spcPts val="0"/>
              </a:spcBef>
              <a:spcAft>
                <a:spcPts val="0"/>
              </a:spcAft>
              <a:buSzPts val="1400"/>
              <a:buNone/>
            </a:pPr>
            <a:r>
              <a:rPr lang="en-US"/>
              <a:t>Candidates often question the term context. Provide a working explanation of this term. </a:t>
            </a:r>
            <a:endParaRPr/>
          </a:p>
          <a:p>
            <a:pPr marL="0" lvl="0" indent="0" algn="l" rtl="0">
              <a:lnSpc>
                <a:spcPct val="100000"/>
              </a:lnSpc>
              <a:spcBef>
                <a:spcPts val="0"/>
              </a:spcBef>
              <a:spcAft>
                <a:spcPts val="0"/>
              </a:spcAft>
              <a:buSzPts val="1400"/>
              <a:buNone/>
            </a:pPr>
            <a:r>
              <a:rPr lang="en-US"/>
              <a:t>Context provides a big picture/background or the why of the identified need. The need provides a more detailed explanation of what needs to be addressed and the why. </a:t>
            </a:r>
            <a:endParaRPr/>
          </a:p>
          <a:p>
            <a:pPr marL="469900" lvl="0" indent="-2413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Example of CONTEXT: The global pandemic has required teachers to explore virtual/remote teaching and learning opportunities. </a:t>
            </a:r>
            <a:endParaRPr/>
          </a:p>
          <a:p>
            <a:pPr marL="0" lvl="0" indent="0" algn="l" rtl="0">
              <a:lnSpc>
                <a:spcPct val="100000"/>
              </a:lnSpc>
              <a:spcBef>
                <a:spcPts val="0"/>
              </a:spcBef>
              <a:spcAft>
                <a:spcPts val="0"/>
              </a:spcAft>
              <a:buSzPts val="1400"/>
              <a:buNone/>
            </a:pPr>
            <a:r>
              <a:rPr lang="en-US"/>
              <a:t>Example of NEED: Students need to have more opportunities to engage with content during virtual settings to scaffold and comprehend content. </a:t>
            </a:r>
            <a:endParaRPr/>
          </a:p>
          <a:p>
            <a:pPr marL="0" lvl="0" indent="0" algn="l" rtl="0">
              <a:lnSpc>
                <a:spcPct val="100000"/>
              </a:lnSpc>
              <a:spcBef>
                <a:spcPts val="0"/>
              </a:spcBef>
              <a:spcAft>
                <a:spcPts val="0"/>
              </a:spcAft>
              <a:buSzPts val="1400"/>
              <a:buNone/>
            </a:pPr>
            <a:r>
              <a:rPr lang="en-US"/>
              <a:t>Example of RESPONSE to the NEED/PGE: Teacher engages in or leads professional development exploring best practices to engage students in virtual learning.</a:t>
            </a:r>
            <a:endParaRPr/>
          </a:p>
          <a:p>
            <a:pPr marL="469900" lvl="0" indent="-24130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51a665218_3_70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51a665218_3_700: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184" name="Google Shape;184;ga51a665218_3_700:notes"/>
          <p:cNvSpPr txBox="1">
            <a:spLocks noGrp="1"/>
          </p:cNvSpPr>
          <p:nvPr>
            <p:ph type="sldNum" idx="12"/>
          </p:nvPr>
        </p:nvSpPr>
        <p:spPr>
          <a:xfrm>
            <a:off x="3970937"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2</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a51a665218_3_3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ga51a665218_3_311: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r>
              <a:rPr lang="en-US"/>
              <a:t>Melissa 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a51a665218_3_3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ga51a665218_3_317: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r>
              <a:rPr lang="en-US"/>
              <a:t>Melissa S</a:t>
            </a:r>
            <a:endParaRPr/>
          </a:p>
          <a:p>
            <a:pPr marL="0" lvl="0" indent="0" algn="l" rtl="0">
              <a:lnSpc>
                <a:spcPct val="100000"/>
              </a:lnSpc>
              <a:spcBef>
                <a:spcPts val="0"/>
              </a:spcBef>
              <a:spcAft>
                <a:spcPts val="0"/>
              </a:spcAft>
              <a:buSzPts val="1400"/>
              <a:buNone/>
            </a:pPr>
            <a:r>
              <a:rPr lang="en-US">
                <a:solidFill>
                  <a:schemeClr val="dk1"/>
                </a:solidFill>
              </a:rPr>
              <a:t>Facilitator should remind candidates to reference the instructions directly. </a:t>
            </a:r>
            <a:r>
              <a:rPr lang="en-US"/>
              <a:t>(P. 21-25 of Instructions)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a51a665218_3_326: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31</a:t>
            </a:fld>
            <a:endParaRPr sz="1200" b="0" i="0" u="none" strike="noStrike" cap="none">
              <a:solidFill>
                <a:schemeClr val="dk1"/>
              </a:solidFill>
              <a:latin typeface="Times New Roman"/>
              <a:ea typeface="Times New Roman"/>
              <a:cs typeface="Times New Roman"/>
              <a:sym typeface="Times New Roman"/>
            </a:endParaRPr>
          </a:p>
        </p:txBody>
      </p:sp>
      <p:sp>
        <p:nvSpPr>
          <p:cNvPr id="427" name="Google Shape;427;ga51a665218_3_3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8" name="Google Shape;428;ga51a665218_3_326: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spcBef>
                <a:spcPts val="360"/>
              </a:spcBef>
              <a:spcAft>
                <a:spcPts val="0"/>
              </a:spcAft>
              <a:buClr>
                <a:schemeClr val="dk1"/>
              </a:buClr>
              <a:buSzPts val="1100"/>
              <a:buFont typeface="Arial"/>
              <a:buNone/>
            </a:pPr>
            <a:r>
              <a:rPr lang="en-US"/>
              <a:t>Melissa S</a:t>
            </a:r>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Facilitator should remind candidates to reference the instructions directly. (P. 20-25 and 27 of Instructions)</a:t>
            </a:r>
            <a:endParaRPr>
              <a:solidFill>
                <a:schemeClr val="dk1"/>
              </a:solidFill>
            </a:endParaRPr>
          </a:p>
          <a:p>
            <a:pPr marL="469900" lvl="0" indent="-24130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a51a665218_3_340: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32</a:t>
            </a:fld>
            <a:endParaRPr sz="1200" b="0" i="0" u="none" strike="noStrike" cap="none">
              <a:solidFill>
                <a:schemeClr val="dk1"/>
              </a:solidFill>
              <a:latin typeface="Times New Roman"/>
              <a:ea typeface="Times New Roman"/>
              <a:cs typeface="Times New Roman"/>
              <a:sym typeface="Times New Roman"/>
            </a:endParaRPr>
          </a:p>
        </p:txBody>
      </p:sp>
      <p:sp>
        <p:nvSpPr>
          <p:cNvPr id="442" name="Google Shape;442;ga51a665218_3_3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3" name="Google Shape;443;ga51a665218_3_340: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spcBef>
                <a:spcPts val="360"/>
              </a:spcBef>
              <a:spcAft>
                <a:spcPts val="0"/>
              </a:spcAft>
              <a:buClr>
                <a:schemeClr val="dk1"/>
              </a:buClr>
              <a:buSzPts val="1100"/>
              <a:buFont typeface="Arial"/>
              <a:buNone/>
            </a:pPr>
            <a:r>
              <a:rPr lang="en-US"/>
              <a:t>Melissa S</a:t>
            </a:r>
            <a:endParaRPr b="1"/>
          </a:p>
          <a:p>
            <a:pPr marL="0" lvl="0" indent="0" algn="l" rtl="0">
              <a:lnSpc>
                <a:spcPct val="100000"/>
              </a:lnSpc>
              <a:spcBef>
                <a:spcPts val="0"/>
              </a:spcBef>
              <a:spcAft>
                <a:spcPts val="0"/>
              </a:spcAft>
              <a:buSzPts val="1400"/>
              <a:buNone/>
            </a:pPr>
            <a:r>
              <a:rPr lang="en-US" b="1">
                <a:solidFill>
                  <a:schemeClr val="dk1"/>
                </a:solidFill>
              </a:rPr>
              <a:t>Graphic Organizer link</a:t>
            </a:r>
            <a:r>
              <a:rPr lang="en-US">
                <a:solidFill>
                  <a:schemeClr val="dk1"/>
                </a:solidFill>
              </a:rPr>
              <a:t>: </a:t>
            </a:r>
            <a:r>
              <a:rPr lang="en-US" u="sng">
                <a:solidFill>
                  <a:schemeClr val="hlink"/>
                </a:solidFill>
                <a:hlinkClick r:id="rId3"/>
              </a:rPr>
              <a:t>https://docs.google.com/document/d/1PvF4M4q-_Tlv5hsBGEYzus2ypwMp0EbQbENt3YH-gU8/copy</a:t>
            </a:r>
            <a:r>
              <a:rPr lang="en-US">
                <a:solidFill>
                  <a:schemeClr val="dk1"/>
                </a:solidFill>
              </a:rPr>
              <a:t> </a:t>
            </a:r>
            <a:endParaRPr>
              <a:solidFill>
                <a:schemeClr val="dk1"/>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solidFill>
                  <a:srgbClr val="263248"/>
                </a:solidFill>
              </a:rPr>
              <a:t>Facilitator remind candidates to reference the instructions directly. (P. 19 of Instructions). </a:t>
            </a:r>
            <a:r>
              <a:rPr lang="en-US"/>
              <a:t>This graphic organizer is a tool that candidates can use as a checklist to determine level of evidence captured in video through three lenses: </a:t>
            </a:r>
            <a:endParaRPr/>
          </a:p>
          <a:p>
            <a:pPr marL="469900" lvl="0" indent="-311150" algn="l" rtl="0">
              <a:lnSpc>
                <a:spcPct val="100000"/>
              </a:lnSpc>
              <a:spcBef>
                <a:spcPts val="0"/>
              </a:spcBef>
              <a:spcAft>
                <a:spcPts val="0"/>
              </a:spcAft>
              <a:buSzPts val="1100"/>
              <a:buAutoNum type="arabicParenBoth"/>
            </a:pPr>
            <a:r>
              <a:rPr lang="en-US"/>
              <a:t>the learning environment, </a:t>
            </a:r>
            <a:endParaRPr/>
          </a:p>
          <a:p>
            <a:pPr marL="469900" lvl="0" indent="-311150" algn="l" rtl="0">
              <a:lnSpc>
                <a:spcPct val="100000"/>
              </a:lnSpc>
              <a:spcBef>
                <a:spcPts val="0"/>
              </a:spcBef>
              <a:spcAft>
                <a:spcPts val="0"/>
              </a:spcAft>
              <a:buSzPts val="1100"/>
              <a:buAutoNum type="arabicParenBoth"/>
            </a:pPr>
            <a:r>
              <a:rPr lang="en-US"/>
              <a:t>Student engagement,</a:t>
            </a:r>
            <a:endParaRPr/>
          </a:p>
          <a:p>
            <a:pPr marL="469900" lvl="0" indent="-311150" algn="l" rtl="0">
              <a:lnSpc>
                <a:spcPct val="100000"/>
              </a:lnSpc>
              <a:spcBef>
                <a:spcPts val="0"/>
              </a:spcBef>
              <a:spcAft>
                <a:spcPts val="0"/>
              </a:spcAft>
              <a:buSzPts val="1100"/>
              <a:buAutoNum type="arabicParenBoth"/>
            </a:pPr>
            <a:r>
              <a:rPr lang="en-US"/>
              <a:t>instruction.</a:t>
            </a:r>
            <a:endParaRPr/>
          </a:p>
          <a:p>
            <a:pPr marL="469900" lvl="0" indent="-2413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REMINDERS:</a:t>
            </a:r>
            <a:endParaRPr/>
          </a:p>
          <a:p>
            <a:pPr marL="0" lvl="0" indent="0" algn="l" rtl="0">
              <a:lnSpc>
                <a:spcPct val="100000"/>
              </a:lnSpc>
              <a:spcBef>
                <a:spcPts val="0"/>
              </a:spcBef>
              <a:spcAft>
                <a:spcPts val="0"/>
              </a:spcAft>
              <a:buSzPts val="1400"/>
              <a:buNone/>
            </a:pPr>
            <a:r>
              <a:rPr lang="en-US"/>
              <a:t>Candidates should:</a:t>
            </a:r>
            <a:endParaRPr/>
          </a:p>
          <a:p>
            <a:pPr marL="469900" lvl="0" indent="-311150" algn="l" rtl="0">
              <a:lnSpc>
                <a:spcPct val="100000"/>
              </a:lnSpc>
              <a:spcBef>
                <a:spcPts val="700"/>
              </a:spcBef>
              <a:spcAft>
                <a:spcPts val="0"/>
              </a:spcAft>
              <a:buSzPts val="1100"/>
              <a:buChar char="●"/>
            </a:pPr>
            <a:r>
              <a:rPr lang="en-US"/>
              <a:t>Analyze student work/video using the lens of the National Board core propositions and standards. </a:t>
            </a:r>
            <a:endParaRPr/>
          </a:p>
          <a:p>
            <a:pPr marL="469900" lvl="0" indent="-311150" algn="l" rtl="0">
              <a:lnSpc>
                <a:spcPct val="100000"/>
              </a:lnSpc>
              <a:spcBef>
                <a:spcPts val="0"/>
              </a:spcBef>
              <a:spcAft>
                <a:spcPts val="0"/>
              </a:spcAft>
              <a:buSzPts val="1100"/>
              <a:buChar char="●"/>
            </a:pPr>
            <a:r>
              <a:rPr lang="en-US"/>
              <a:t>Analyze student work/video using the lens of the Architecture of Accomplished Teaching (AAT).</a:t>
            </a:r>
            <a:endParaRPr/>
          </a:p>
          <a:p>
            <a:pPr marL="0" lvl="0" indent="0" algn="l" rtl="0">
              <a:lnSpc>
                <a:spcPct val="100000"/>
              </a:lnSpc>
              <a:spcBef>
                <a:spcPts val="0"/>
              </a:spcBef>
              <a:spcAft>
                <a:spcPts val="0"/>
              </a:spcAft>
              <a:buNone/>
            </a:pPr>
            <a:r>
              <a:rPr lang="en-US"/>
              <a:t>https://docs.google.com/document/d/1PvF4M4q-_Tlv5hsBGEYzus2ypwMp0EbQbENt3YH-gU8/edit</a:t>
            </a:r>
            <a:endParaRPr/>
          </a:p>
          <a:p>
            <a:pPr marL="469900" lvl="0" indent="-24130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a51a665218_3_354:notes"/>
          <p:cNvSpPr txBox="1">
            <a:spLocks noGrp="1"/>
          </p:cNvSpPr>
          <p:nvPr>
            <p:ph type="sldNum" idx="12"/>
          </p:nvPr>
        </p:nvSpPr>
        <p:spPr>
          <a:xfrm>
            <a:off x="0" y="0"/>
            <a:ext cx="3066600" cy="30501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33</a:t>
            </a:fld>
            <a:endParaRPr sz="1200" b="0" i="0" u="none" strike="noStrike" cap="none">
              <a:solidFill>
                <a:schemeClr val="dk1"/>
              </a:solidFill>
              <a:latin typeface="Times New Roman"/>
              <a:ea typeface="Times New Roman"/>
              <a:cs typeface="Times New Roman"/>
              <a:sym typeface="Times New Roman"/>
            </a:endParaRPr>
          </a:p>
        </p:txBody>
      </p:sp>
      <p:sp>
        <p:nvSpPr>
          <p:cNvPr id="457" name="Google Shape;457;ga51a665218_3_3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8" name="Google Shape;458;ga51a665218_3_354: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Melissa S</a:t>
            </a:r>
            <a:endParaRPr/>
          </a:p>
          <a:p>
            <a:pPr marL="0" lvl="0" indent="0" algn="l" rtl="0">
              <a:lnSpc>
                <a:spcPct val="100000"/>
              </a:lnSpc>
              <a:spcBef>
                <a:spcPts val="0"/>
              </a:spcBef>
              <a:spcAft>
                <a:spcPts val="0"/>
              </a:spcAft>
              <a:buClr>
                <a:schemeClr val="dk1"/>
              </a:buClr>
              <a:buSzPts val="1400"/>
              <a:buFont typeface="Arial"/>
              <a:buNone/>
            </a:pPr>
            <a:r>
              <a:rPr lang="en-US">
                <a:solidFill>
                  <a:srgbClr val="263248"/>
                </a:solidFill>
              </a:rPr>
              <a:t>Facilitator should remind candidates to reference the instructions directly. </a:t>
            </a:r>
            <a:r>
              <a:rPr lang="en-US">
                <a:solidFill>
                  <a:schemeClr val="dk1"/>
                </a:solidFill>
              </a:rPr>
              <a:t>(P. 20-21 of Instructions)</a:t>
            </a:r>
            <a:endParaRPr>
              <a:solidFill>
                <a:schemeClr val="dk1"/>
              </a:solidFill>
            </a:endParaRPr>
          </a:p>
          <a:p>
            <a:pPr marL="469900" lvl="0" indent="-24130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a51a665218_3_96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ga51a665218_3_969:notes"/>
          <p:cNvSpPr txBox="1">
            <a:spLocks noGrp="1"/>
          </p:cNvSpPr>
          <p:nvPr>
            <p:ph type="body" idx="1"/>
          </p:nvPr>
        </p:nvSpPr>
        <p:spPr>
          <a:xfrm>
            <a:off x="701039" y="4473892"/>
            <a:ext cx="5608200" cy="366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t>Tanya </a:t>
            </a:r>
            <a:endParaRPr/>
          </a:p>
        </p:txBody>
      </p:sp>
      <p:sp>
        <p:nvSpPr>
          <p:cNvPr id="485" name="Google Shape;485;ga51a665218_3_969:notes"/>
          <p:cNvSpPr txBox="1">
            <a:spLocks noGrp="1"/>
          </p:cNvSpPr>
          <p:nvPr>
            <p:ph type="sldNum" idx="12"/>
          </p:nvPr>
        </p:nvSpPr>
        <p:spPr>
          <a:xfrm>
            <a:off x="3970937"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a51a665218_3_97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a51a665218_3_975: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r>
              <a:rPr lang="en-US"/>
              <a:t>Tanya-</a:t>
            </a:r>
            <a:endParaRPr/>
          </a:p>
          <a:p>
            <a:pPr marL="0" lvl="0" indent="0" algn="l" rtl="0">
              <a:spcBef>
                <a:spcPts val="360"/>
              </a:spcBef>
              <a:spcAft>
                <a:spcPts val="0"/>
              </a:spcAft>
              <a:buNone/>
            </a:pPr>
            <a:r>
              <a:rPr lang="en-US"/>
              <a:t>As you review the 5 Core propositions you may want to take this self assessment to reconnect with the Five Core Propositions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a51a665218_3_98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ga51a665218_3_982: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r>
              <a:rPr lang="en-US"/>
              <a:t>Tanya - As you Review your standards. This strategy might help… The Standards </a:t>
            </a:r>
            <a:r>
              <a:rPr lang="en-US">
                <a:solidFill>
                  <a:srgbClr val="263248"/>
                </a:solidFill>
              </a:rPr>
              <a:t>bring core propositions to life in a variety of  classroom settings. They identify knowledge, skills, and dispositions that support performance at a high level.</a:t>
            </a:r>
            <a:endParaRPr>
              <a:solidFill>
                <a:srgbClr val="263248"/>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a51a665218_3_47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ga51a665218_3_476: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Tanya</a:t>
            </a:r>
            <a:endParaRPr/>
          </a:p>
          <a:p>
            <a:pPr marL="0" lvl="0" indent="0" algn="l" rtl="0">
              <a:lnSpc>
                <a:spcPct val="100000"/>
              </a:lnSpc>
              <a:spcBef>
                <a:spcPts val="0"/>
              </a:spcBef>
              <a:spcAft>
                <a:spcPts val="0"/>
              </a:spcAft>
              <a:buClr>
                <a:schemeClr val="dk1"/>
              </a:buClr>
              <a:buSzPts val="1400"/>
              <a:buFont typeface="Arial"/>
              <a:buNone/>
            </a:pPr>
            <a:r>
              <a:rPr lang="en-US" sz="1200">
                <a:solidFill>
                  <a:srgbClr val="263248"/>
                </a:solidFill>
              </a:rPr>
              <a:t>Facilitator should remind candidates to reference the instructions directly. (Appendix A: P. 26 of Instructions)</a:t>
            </a:r>
            <a:endParaRPr sz="1200">
              <a:solidFill>
                <a:srgbClr val="263248"/>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a51a665218_3_486: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400"/>
              <a:buFont typeface="Arial"/>
              <a:buNone/>
            </a:pPr>
            <a:r>
              <a:rPr lang="en-US"/>
              <a:t>Tanya</a:t>
            </a:r>
            <a:endParaRPr/>
          </a:p>
        </p:txBody>
      </p:sp>
      <p:sp>
        <p:nvSpPr>
          <p:cNvPr id="521" name="Google Shape;521;ga51a665218_3_48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51a665218_3_687: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SzPts val="1400"/>
              <a:buNone/>
            </a:pPr>
            <a:r>
              <a:rPr lang="en-US" sz="1100"/>
              <a:t>Lisa</a:t>
            </a:r>
            <a:endParaRPr sz="1100"/>
          </a:p>
        </p:txBody>
      </p:sp>
      <p:sp>
        <p:nvSpPr>
          <p:cNvPr id="197" name="Google Shape;197;ga51a665218_3_68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51a665218_3_57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ga51a665218_3_571: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r>
              <a:rPr lang="en-US"/>
              <a:t>Melissa P</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a51a665218_3_57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6" name="Google Shape;536;ga51a665218_3_576: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spcBef>
                <a:spcPts val="360"/>
              </a:spcBef>
              <a:spcAft>
                <a:spcPts val="0"/>
              </a:spcAft>
              <a:buSzPts val="1400"/>
              <a:buNone/>
            </a:pPr>
            <a:r>
              <a:rPr lang="en-US"/>
              <a:t>Melissa P</a:t>
            </a:r>
            <a:endParaRPr/>
          </a:p>
          <a:p>
            <a:pPr marL="0" lvl="0" indent="0" algn="l" rtl="0">
              <a:spcBef>
                <a:spcPts val="360"/>
              </a:spcBef>
              <a:spcAft>
                <a:spcPts val="0"/>
              </a:spcAft>
              <a:buSzPts val="1400"/>
              <a:buNone/>
            </a:pPr>
            <a:r>
              <a:rPr lang="en-US" sz="1200">
                <a:solidFill>
                  <a:srgbClr val="263248"/>
                </a:solidFill>
              </a:rPr>
              <a:t>Facilitator should remind candidates to reference the instructions directly. (pages </a:t>
            </a:r>
            <a:r>
              <a:rPr lang="en-US" sz="1400">
                <a:solidFill>
                  <a:schemeClr val="dk1"/>
                </a:solidFill>
              </a:rPr>
              <a:t>19, 25, 28-29</a:t>
            </a:r>
            <a:r>
              <a:rPr lang="en-US">
                <a:solidFill>
                  <a:schemeClr val="dk1"/>
                </a:solidFill>
              </a:rPr>
              <a:t>)</a:t>
            </a:r>
            <a:endParaRPr>
              <a:solidFill>
                <a:srgbClr val="263248"/>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51a665218_3_58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6" name="Google Shape;546;ga51a665218_3_585: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Clr>
                <a:schemeClr val="dk1"/>
              </a:buClr>
              <a:buSzPts val="1400"/>
              <a:buFont typeface="Arial"/>
              <a:buNone/>
            </a:pPr>
            <a:r>
              <a:rPr lang="en-US"/>
              <a:t>Melissa P</a:t>
            </a:r>
            <a:endParaRPr>
              <a:solidFill>
                <a:srgbClr val="263248"/>
              </a:solidFill>
            </a:endParaRPr>
          </a:p>
          <a:p>
            <a:pPr marL="0" lvl="0" indent="0" algn="l" rtl="0">
              <a:spcBef>
                <a:spcPts val="360"/>
              </a:spcBef>
              <a:spcAft>
                <a:spcPts val="0"/>
              </a:spcAft>
              <a:buClr>
                <a:schemeClr val="dk1"/>
              </a:buClr>
              <a:buSzPts val="1400"/>
              <a:buFont typeface="Arial"/>
              <a:buNone/>
            </a:pPr>
            <a:r>
              <a:rPr lang="en-US" sz="1200">
                <a:solidFill>
                  <a:srgbClr val="263248"/>
                </a:solidFill>
              </a:rPr>
              <a:t>Facilitator should remind candidates to reference the instructions directly. (pages </a:t>
            </a:r>
            <a:r>
              <a:rPr lang="en-US" sz="1400">
                <a:solidFill>
                  <a:schemeClr val="dk1"/>
                </a:solidFill>
              </a:rPr>
              <a:t>10-11, 19, 23, 25</a:t>
            </a:r>
            <a:r>
              <a:rPr lang="en-US">
                <a:solidFill>
                  <a:schemeClr val="dk1"/>
                </a:solidFill>
              </a:rPr>
              <a:t>)</a:t>
            </a:r>
            <a:endParaRPr>
              <a:solidFill>
                <a:schemeClr val="dk1"/>
              </a:solidFill>
            </a:endParaRPr>
          </a:p>
          <a:p>
            <a:pPr marL="0" lvl="0" indent="0" algn="l" rtl="0">
              <a:lnSpc>
                <a:spcPct val="100000"/>
              </a:lnSpc>
              <a:spcBef>
                <a:spcPts val="0"/>
              </a:spcBef>
              <a:spcAft>
                <a:spcPts val="0"/>
              </a:spcAft>
              <a:buSzPts val="1400"/>
              <a:buNone/>
            </a:pPr>
            <a:endParaRPr>
              <a:solidFill>
                <a:srgbClr val="263248"/>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a51a665218_3_59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a51a665218_3_594: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r>
              <a:rPr lang="en-US"/>
              <a:t>Melissa P</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a51a665218_3_60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ga51a665218_3_602: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spcBef>
                <a:spcPts val="0"/>
              </a:spcBef>
              <a:spcAft>
                <a:spcPts val="0"/>
              </a:spcAft>
              <a:buSzPts val="1400"/>
              <a:buNone/>
            </a:pPr>
            <a:r>
              <a:rPr lang="en-US"/>
              <a:t>Melissa P</a:t>
            </a:r>
            <a:endParaRPr/>
          </a:p>
          <a:p>
            <a:pPr marL="0" lvl="0" indent="0" algn="l" rtl="0">
              <a:spcBef>
                <a:spcPts val="0"/>
              </a:spcBef>
              <a:spcAft>
                <a:spcPts val="0"/>
              </a:spcAft>
              <a:buClr>
                <a:schemeClr val="dk1"/>
              </a:buClr>
              <a:buSzPts val="1400"/>
              <a:buFont typeface="Arial"/>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99a4d643ed_1_498: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Clr>
                <a:schemeClr val="dk1"/>
              </a:buClr>
              <a:buSzPts val="1100"/>
              <a:buFont typeface="Arial"/>
              <a:buNone/>
            </a:pPr>
            <a:r>
              <a:rPr lang="en-US"/>
              <a:t>Lisa</a:t>
            </a:r>
            <a:endParaRPr/>
          </a:p>
        </p:txBody>
      </p:sp>
      <p:sp>
        <p:nvSpPr>
          <p:cNvPr id="572" name="Google Shape;572;g99a4d643ed_1_49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99a4d643ed_1_50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99a4d643ed_1_503: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Clr>
                <a:schemeClr val="dk1"/>
              </a:buClr>
              <a:buSzPts val="1100"/>
              <a:buFont typeface="Arial"/>
              <a:buNone/>
            </a:pPr>
            <a:r>
              <a:rPr lang="en-US"/>
              <a:t>Lisa</a:t>
            </a:r>
            <a:endParaRPr/>
          </a:p>
        </p:txBody>
      </p:sp>
      <p:sp>
        <p:nvSpPr>
          <p:cNvPr id="580" name="Google Shape;580;g99a4d643ed_1_503:notes"/>
          <p:cNvSpPr txBox="1">
            <a:spLocks noGrp="1"/>
          </p:cNvSpPr>
          <p:nvPr>
            <p:ph type="sldNum" idx="12"/>
          </p:nvPr>
        </p:nvSpPr>
        <p:spPr>
          <a:xfrm>
            <a:off x="3970937"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45</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9af3df8fda_0_8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9af3df8fda_0_850: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r>
              <a:rPr lang="en-US"/>
              <a:t>Lisa</a:t>
            </a:r>
            <a:endParaRPr/>
          </a:p>
        </p:txBody>
      </p:sp>
      <p:sp>
        <p:nvSpPr>
          <p:cNvPr id="587" name="Google Shape;587;g9af3df8fda_0_850:notes"/>
          <p:cNvSpPr txBox="1">
            <a:spLocks noGrp="1"/>
          </p:cNvSpPr>
          <p:nvPr>
            <p:ph type="sldNum" idx="12"/>
          </p:nvPr>
        </p:nvSpPr>
        <p:spPr>
          <a:xfrm>
            <a:off x="3970937"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46</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99a4d643ed_1_5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99a4d643ed_1_518:notes"/>
          <p:cNvSpPr txBox="1">
            <a:spLocks noGrp="1"/>
          </p:cNvSpPr>
          <p:nvPr>
            <p:ph type="body" idx="1"/>
          </p:nvPr>
        </p:nvSpPr>
        <p:spPr>
          <a:xfrm>
            <a:off x="701041"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360"/>
              </a:spcBef>
              <a:spcAft>
                <a:spcPts val="0"/>
              </a:spcAft>
              <a:buClr>
                <a:schemeClr val="dk1"/>
              </a:buClr>
              <a:buSzPts val="1100"/>
              <a:buFont typeface="Arial"/>
              <a:buNone/>
            </a:pPr>
            <a:r>
              <a:rPr lang="en-US"/>
              <a:t>Lisa</a:t>
            </a:r>
            <a:endParaRPr/>
          </a:p>
        </p:txBody>
      </p:sp>
      <p:sp>
        <p:nvSpPr>
          <p:cNvPr id="595" name="Google Shape;595;g99a4d643ed_1_518:notes"/>
          <p:cNvSpPr txBox="1">
            <a:spLocks noGrp="1"/>
          </p:cNvSpPr>
          <p:nvPr>
            <p:ph type="sldNum" idx="12"/>
          </p:nvPr>
        </p:nvSpPr>
        <p:spPr>
          <a:xfrm>
            <a:off x="3970937" y="8829967"/>
            <a:ext cx="3037800" cy="4647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a5618665f5_6_9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a5618665f5_6_94: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621" name="Google Shape;621;ga5618665f5_6_94:notes"/>
          <p:cNvSpPr txBox="1">
            <a:spLocks noGrp="1"/>
          </p:cNvSpPr>
          <p:nvPr>
            <p:ph type="sldNum" idx="12"/>
          </p:nvPr>
        </p:nvSpPr>
        <p:spPr>
          <a:xfrm>
            <a:off x="3970937"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51a665218_3_79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a51a665218_3_792: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r>
              <a:rPr lang="en-US"/>
              <a:t>Lisa</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a5618665f5_6_8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a5618665f5_6_87: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629" name="Google Shape;629;ga5618665f5_6_87:notes"/>
          <p:cNvSpPr txBox="1">
            <a:spLocks noGrp="1"/>
          </p:cNvSpPr>
          <p:nvPr>
            <p:ph type="sldNum" idx="12"/>
          </p:nvPr>
        </p:nvSpPr>
        <p:spPr>
          <a:xfrm>
            <a:off x="3970937"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49</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a5618665f5_6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a5618665f5_6_7: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endParaRPr/>
          </a:p>
        </p:txBody>
      </p:sp>
      <p:sp>
        <p:nvSpPr>
          <p:cNvPr id="637" name="Google Shape;637;ga5618665f5_6_7:notes"/>
          <p:cNvSpPr txBox="1">
            <a:spLocks noGrp="1"/>
          </p:cNvSpPr>
          <p:nvPr>
            <p:ph type="sldNum" idx="12"/>
          </p:nvPr>
        </p:nvSpPr>
        <p:spPr>
          <a:xfrm>
            <a:off x="3970937"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50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99a4d643ed_0_15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99a4d643ed_0_156:notes"/>
          <p:cNvSpPr txBox="1">
            <a:spLocks noGrp="1"/>
          </p:cNvSpPr>
          <p:nvPr>
            <p:ph type="body" idx="1"/>
          </p:nvPr>
        </p:nvSpPr>
        <p:spPr>
          <a:xfrm>
            <a:off x="701041" y="4415790"/>
            <a:ext cx="5608200" cy="4183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Font typeface="Arial"/>
              <a:buNone/>
            </a:pPr>
            <a:r>
              <a:rPr lang="en-US"/>
              <a:t>Lisa</a:t>
            </a:r>
            <a:endParaRPr/>
          </a:p>
        </p:txBody>
      </p:sp>
      <p:sp>
        <p:nvSpPr>
          <p:cNvPr id="218" name="Google Shape;218;g99a4d643ed_0_156:notes"/>
          <p:cNvSpPr txBox="1">
            <a:spLocks noGrp="1"/>
          </p:cNvSpPr>
          <p:nvPr>
            <p:ph type="sldNum" idx="12"/>
          </p:nvPr>
        </p:nvSpPr>
        <p:spPr>
          <a:xfrm>
            <a:off x="3970937" y="8829967"/>
            <a:ext cx="3037800" cy="464700"/>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af3df8fda_0_5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af3df8fda_0_561: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Clr>
                <a:schemeClr val="dk1"/>
              </a:buClr>
              <a:buFont typeface="Arial"/>
              <a:buNone/>
            </a:pPr>
            <a:r>
              <a:rPr lang="en-US"/>
              <a:t>Lisa</a:t>
            </a:r>
            <a:endParaRPr sz="1350">
              <a:solidFill>
                <a:srgbClr val="222222"/>
              </a:solidFill>
              <a:highlight>
                <a:srgbClr val="FFFFFF"/>
              </a:highlight>
            </a:endParaRPr>
          </a:p>
        </p:txBody>
      </p:sp>
      <p:sp>
        <p:nvSpPr>
          <p:cNvPr id="228" name="Google Shape;228;g9af3df8fda_0_561:notes"/>
          <p:cNvSpPr txBox="1">
            <a:spLocks noGrp="1"/>
          </p:cNvSpPr>
          <p:nvPr>
            <p:ph type="sldNum" idx="12"/>
          </p:nvPr>
        </p:nvSpPr>
        <p:spPr>
          <a:xfrm>
            <a:off x="3970937"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af3df8fda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af3df8fda_0_0: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Clr>
                <a:schemeClr val="dk1"/>
              </a:buClr>
              <a:buFont typeface="Arial"/>
              <a:buNone/>
            </a:pPr>
            <a:r>
              <a:rPr lang="en-US"/>
              <a:t>Lisa</a:t>
            </a:r>
            <a:endParaRPr sz="1350">
              <a:solidFill>
                <a:srgbClr val="222222"/>
              </a:solidFill>
              <a:highlight>
                <a:schemeClr val="lt1"/>
              </a:highlight>
            </a:endParaRPr>
          </a:p>
        </p:txBody>
      </p:sp>
      <p:sp>
        <p:nvSpPr>
          <p:cNvPr id="235" name="Google Shape;235;g9af3df8fda_0_0:notes"/>
          <p:cNvSpPr txBox="1">
            <a:spLocks noGrp="1"/>
          </p:cNvSpPr>
          <p:nvPr>
            <p:ph type="sldNum" idx="12"/>
          </p:nvPr>
        </p:nvSpPr>
        <p:spPr>
          <a:xfrm>
            <a:off x="3970937"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a51a665218_3_77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a51a665218_3_777:notes"/>
          <p:cNvSpPr txBox="1">
            <a:spLocks noGrp="1"/>
          </p:cNvSpPr>
          <p:nvPr>
            <p:ph type="body" idx="1"/>
          </p:nvPr>
        </p:nvSpPr>
        <p:spPr>
          <a:xfrm>
            <a:off x="701041" y="4415790"/>
            <a:ext cx="5608200" cy="4183500"/>
          </a:xfrm>
          <a:prstGeom prst="rect">
            <a:avLst/>
          </a:prstGeom>
        </p:spPr>
        <p:txBody>
          <a:bodyPr spcFirstLastPara="1" wrap="square" lIns="93150" tIns="93150" rIns="93150" bIns="93150" anchor="t" anchorCtr="0">
            <a:noAutofit/>
          </a:bodyPr>
          <a:lstStyle/>
          <a:p>
            <a:pPr marL="0" lvl="0" indent="0" algn="l" rtl="0">
              <a:spcBef>
                <a:spcPts val="360"/>
              </a:spcBef>
              <a:spcAft>
                <a:spcPts val="0"/>
              </a:spcAft>
              <a:buNone/>
            </a:pPr>
            <a:r>
              <a:rPr lang="en-US"/>
              <a:t>Lisa</a:t>
            </a:r>
            <a:endParaRPr/>
          </a:p>
        </p:txBody>
      </p:sp>
      <p:sp>
        <p:nvSpPr>
          <p:cNvPr id="243" name="Google Shape;243;ga51a665218_3_777:notes"/>
          <p:cNvSpPr txBox="1">
            <a:spLocks noGrp="1"/>
          </p:cNvSpPr>
          <p:nvPr>
            <p:ph type="sldNum" idx="12"/>
          </p:nvPr>
        </p:nvSpPr>
        <p:spPr>
          <a:xfrm>
            <a:off x="3970937" y="8829967"/>
            <a:ext cx="3037800" cy="4647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subTitle" idx="1"/>
          </p:nvPr>
        </p:nvSpPr>
        <p:spPr>
          <a:xfrm>
            <a:off x="808181" y="5460998"/>
            <a:ext cx="5345100" cy="1089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400"/>
              </a:spcBef>
              <a:spcAft>
                <a:spcPts val="0"/>
              </a:spcAft>
              <a:buClr>
                <a:srgbClr val="888888"/>
              </a:buClr>
              <a:buSzPts val="1400"/>
              <a:buFont typeface="Arial"/>
              <a:buNone/>
              <a:defRPr/>
            </a:lvl1pPr>
            <a:lvl2pPr marR="0" lvl="1" algn="ctr">
              <a:lnSpc>
                <a:spcPct val="100000"/>
              </a:lnSpc>
              <a:spcBef>
                <a:spcPts val="480"/>
              </a:spcBef>
              <a:spcAft>
                <a:spcPts val="0"/>
              </a:spcAft>
              <a:buClr>
                <a:srgbClr val="888888"/>
              </a:buClr>
              <a:buSzPts val="1400"/>
              <a:buFont typeface="Arial"/>
              <a:buNone/>
              <a:defRPr/>
            </a:lvl2pPr>
            <a:lvl3pPr marR="0" lvl="2" algn="ctr">
              <a:lnSpc>
                <a:spcPct val="100000"/>
              </a:lnSpc>
              <a:spcBef>
                <a:spcPts val="480"/>
              </a:spcBef>
              <a:spcAft>
                <a:spcPts val="0"/>
              </a:spcAft>
              <a:buClr>
                <a:srgbClr val="888888"/>
              </a:buClr>
              <a:buSzPts val="1400"/>
              <a:buFont typeface="Arial"/>
              <a:buNone/>
              <a:defRPr/>
            </a:lvl3pPr>
            <a:lvl4pPr marR="0" lvl="3" algn="ctr">
              <a:lnSpc>
                <a:spcPct val="100000"/>
              </a:lnSpc>
              <a:spcBef>
                <a:spcPts val="400"/>
              </a:spcBef>
              <a:spcAft>
                <a:spcPts val="0"/>
              </a:spcAft>
              <a:buClr>
                <a:srgbClr val="888888"/>
              </a:buClr>
              <a:buSzPts val="1400"/>
              <a:buFont typeface="Arial"/>
              <a:buNone/>
              <a:defRPr/>
            </a:lvl4pPr>
            <a:lvl5pPr marR="0" lvl="4" algn="ctr">
              <a:lnSpc>
                <a:spcPct val="100000"/>
              </a:lnSpc>
              <a:spcBef>
                <a:spcPts val="400"/>
              </a:spcBef>
              <a:spcAft>
                <a:spcPts val="0"/>
              </a:spcAft>
              <a:buClr>
                <a:srgbClr val="888888"/>
              </a:buClr>
              <a:buSzPts val="1400"/>
              <a:buFont typeface="Arial"/>
              <a:buNone/>
              <a:defRPr/>
            </a:lvl5pPr>
            <a:lvl6pPr marR="0" lvl="5" algn="ctr">
              <a:lnSpc>
                <a:spcPct val="100000"/>
              </a:lnSpc>
              <a:spcBef>
                <a:spcPts val="400"/>
              </a:spcBef>
              <a:spcAft>
                <a:spcPts val="0"/>
              </a:spcAft>
              <a:buClr>
                <a:srgbClr val="888888"/>
              </a:buClr>
              <a:buSzPts val="1400"/>
              <a:buFont typeface="Arial"/>
              <a:buNone/>
              <a:defRPr/>
            </a:lvl6pPr>
            <a:lvl7pPr marR="0" lvl="6" algn="ctr">
              <a:lnSpc>
                <a:spcPct val="100000"/>
              </a:lnSpc>
              <a:spcBef>
                <a:spcPts val="400"/>
              </a:spcBef>
              <a:spcAft>
                <a:spcPts val="0"/>
              </a:spcAft>
              <a:buClr>
                <a:srgbClr val="888888"/>
              </a:buClr>
              <a:buSzPts val="1400"/>
              <a:buFont typeface="Arial"/>
              <a:buNone/>
              <a:defRPr/>
            </a:lvl7pPr>
            <a:lvl8pPr marR="0" lvl="7" algn="ctr">
              <a:lnSpc>
                <a:spcPct val="100000"/>
              </a:lnSpc>
              <a:spcBef>
                <a:spcPts val="400"/>
              </a:spcBef>
              <a:spcAft>
                <a:spcPts val="0"/>
              </a:spcAft>
              <a:buClr>
                <a:srgbClr val="888888"/>
              </a:buClr>
              <a:buSzPts val="1400"/>
              <a:buFont typeface="Arial"/>
              <a:buNone/>
              <a:defRPr/>
            </a:lvl8pPr>
            <a:lvl9pPr marR="0" lvl="8" algn="ctr">
              <a:lnSpc>
                <a:spcPct val="100000"/>
              </a:lnSpc>
              <a:spcBef>
                <a:spcPts val="400"/>
              </a:spcBef>
              <a:spcAft>
                <a:spcPts val="0"/>
              </a:spcAft>
              <a:buClr>
                <a:srgbClr val="888888"/>
              </a:buClr>
              <a:buSzPts val="1400"/>
              <a:buFont typeface="Arial"/>
              <a:buNone/>
              <a:defRPr/>
            </a:lvl9pPr>
          </a:lstStyle>
          <a:p>
            <a:endParaRPr/>
          </a:p>
        </p:txBody>
      </p:sp>
      <p:sp>
        <p:nvSpPr>
          <p:cNvPr id="17" name="Google Shape;17;p2"/>
          <p:cNvSpPr txBox="1">
            <a:spLocks noGrp="1"/>
          </p:cNvSpPr>
          <p:nvPr>
            <p:ph type="title"/>
          </p:nvPr>
        </p:nvSpPr>
        <p:spPr>
          <a:xfrm>
            <a:off x="808181" y="658091"/>
            <a:ext cx="7527600" cy="480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1400"/>
              <a:buFont typeface="Arial"/>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17500" rtl="0">
              <a:spcBef>
                <a:spcPts val="480"/>
              </a:spcBef>
              <a:spcAft>
                <a:spcPts val="0"/>
              </a:spcAft>
              <a:buSzPts val="1400"/>
              <a:buChar char="•"/>
              <a:defRPr/>
            </a:lvl1pPr>
            <a:lvl2pPr marL="914400" lvl="1" indent="-317500" rtl="0">
              <a:spcBef>
                <a:spcPts val="48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60" name="Google Shape;60;p1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628650" y="365125"/>
            <a:ext cx="7886700" cy="1325700"/>
          </a:xfrm>
          <a:prstGeom prst="rect">
            <a:avLst/>
          </a:prstGeom>
          <a:noFill/>
          <a:ln>
            <a:noFill/>
          </a:ln>
        </p:spPr>
        <p:txBody>
          <a:bodyPr spcFirstLastPara="1" wrap="square" lIns="91425" tIns="91425" rIns="91425" bIns="91425" anchor="ctr" anchorCtr="0">
            <a:noAutofit/>
          </a:bodyPr>
          <a:lstStyle>
            <a:lvl1pPr lvl="0" algn="l" rtl="0">
              <a:lnSpc>
                <a:spcPct val="90000"/>
              </a:lnSpc>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2"/>
          <p:cNvSpPr txBox="1">
            <a:spLocks noGrp="1"/>
          </p:cNvSpPr>
          <p:nvPr>
            <p:ph type="body" idx="1"/>
          </p:nvPr>
        </p:nvSpPr>
        <p:spPr>
          <a:xfrm>
            <a:off x="628650" y="1825625"/>
            <a:ext cx="7886700" cy="435120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000"/>
              </a:spcBef>
              <a:spcAft>
                <a:spcPts val="0"/>
              </a:spcAft>
              <a:buClr>
                <a:schemeClr val="dk1"/>
              </a:buClr>
              <a:buSzPts val="1400"/>
              <a:buFont typeface="Arial"/>
              <a:buChar char="•"/>
              <a:defRPr sz="2800">
                <a:solidFill>
                  <a:schemeClr val="dk1"/>
                </a:solidFill>
                <a:latin typeface="Calibri"/>
                <a:ea typeface="Calibri"/>
                <a:cs typeface="Calibri"/>
                <a:sym typeface="Calibri"/>
              </a:defRPr>
            </a:lvl1pPr>
            <a:lvl2pPr marL="914400" lvl="1" indent="-317500" algn="l" rtl="0">
              <a:lnSpc>
                <a:spcPct val="90000"/>
              </a:lnSpc>
              <a:spcBef>
                <a:spcPts val="500"/>
              </a:spcBef>
              <a:spcAft>
                <a:spcPts val="0"/>
              </a:spcAft>
              <a:buClr>
                <a:schemeClr val="dk1"/>
              </a:buClr>
              <a:buSzPts val="1400"/>
              <a:buFont typeface="Arial"/>
              <a:buChar char="•"/>
              <a:defRPr sz="2400">
                <a:solidFill>
                  <a:schemeClr val="dk1"/>
                </a:solidFill>
                <a:latin typeface="Calibri"/>
                <a:ea typeface="Calibri"/>
                <a:cs typeface="Calibri"/>
                <a:sym typeface="Calibri"/>
              </a:defRPr>
            </a:lvl2pPr>
            <a:lvl3pPr marL="1371600" lvl="2" indent="-317500" algn="l" rtl="0">
              <a:lnSpc>
                <a:spcPct val="90000"/>
              </a:lnSpc>
              <a:spcBef>
                <a:spcPts val="500"/>
              </a:spcBef>
              <a:spcAft>
                <a:spcPts val="0"/>
              </a:spcAft>
              <a:buClr>
                <a:schemeClr val="dk1"/>
              </a:buClr>
              <a:buSzPts val="1400"/>
              <a:buFont typeface="Arial"/>
              <a:buChar char="•"/>
              <a:defRPr sz="2000">
                <a:solidFill>
                  <a:schemeClr val="dk1"/>
                </a:solidFill>
                <a:latin typeface="Calibri"/>
                <a:ea typeface="Calibri"/>
                <a:cs typeface="Calibri"/>
                <a:sym typeface="Calibri"/>
              </a:defRPr>
            </a:lvl3pPr>
            <a:lvl4pPr marL="1828800" lvl="3" indent="-317500" algn="l" rtl="0">
              <a:lnSpc>
                <a:spcPct val="90000"/>
              </a:lnSpc>
              <a:spcBef>
                <a:spcPts val="500"/>
              </a:spcBef>
              <a:spcAft>
                <a:spcPts val="0"/>
              </a:spcAft>
              <a:buClr>
                <a:schemeClr val="dk1"/>
              </a:buClr>
              <a:buSzPts val="1400"/>
              <a:buFont typeface="Arial"/>
              <a:buChar char="•"/>
              <a:defRPr sz="1800">
                <a:solidFill>
                  <a:schemeClr val="dk1"/>
                </a:solidFill>
                <a:latin typeface="Calibri"/>
                <a:ea typeface="Calibri"/>
                <a:cs typeface="Calibri"/>
                <a:sym typeface="Calibri"/>
              </a:defRPr>
            </a:lvl4pPr>
            <a:lvl5pPr marL="2286000" lvl="4" indent="-317500" algn="l" rtl="0">
              <a:lnSpc>
                <a:spcPct val="90000"/>
              </a:lnSpc>
              <a:spcBef>
                <a:spcPts val="500"/>
              </a:spcBef>
              <a:spcAft>
                <a:spcPts val="0"/>
              </a:spcAft>
              <a:buClr>
                <a:schemeClr val="dk1"/>
              </a:buClr>
              <a:buSzPts val="1400"/>
              <a:buFont typeface="Arial"/>
              <a:buChar char="•"/>
              <a:defRPr sz="1800">
                <a:solidFill>
                  <a:schemeClr val="dk1"/>
                </a:solidFill>
                <a:latin typeface="Calibri"/>
                <a:ea typeface="Calibri"/>
                <a:cs typeface="Calibri"/>
                <a:sym typeface="Calibri"/>
              </a:defRPr>
            </a:lvl5pPr>
            <a:lvl6pPr marL="2743200" lvl="5" indent="-317500" algn="l" rtl="0">
              <a:lnSpc>
                <a:spcPct val="90000"/>
              </a:lnSpc>
              <a:spcBef>
                <a:spcPts val="500"/>
              </a:spcBef>
              <a:spcAft>
                <a:spcPts val="0"/>
              </a:spcAft>
              <a:buClr>
                <a:schemeClr val="dk1"/>
              </a:buClr>
              <a:buSzPts val="1400"/>
              <a:buFont typeface="Arial"/>
              <a:buChar char="•"/>
              <a:defRPr sz="1800">
                <a:solidFill>
                  <a:schemeClr val="dk1"/>
                </a:solidFill>
                <a:latin typeface="Calibri"/>
                <a:ea typeface="Calibri"/>
                <a:cs typeface="Calibri"/>
                <a:sym typeface="Calibri"/>
              </a:defRPr>
            </a:lvl6pPr>
            <a:lvl7pPr marL="3200400" lvl="6" indent="-317500" algn="l" rtl="0">
              <a:lnSpc>
                <a:spcPct val="90000"/>
              </a:lnSpc>
              <a:spcBef>
                <a:spcPts val="500"/>
              </a:spcBef>
              <a:spcAft>
                <a:spcPts val="0"/>
              </a:spcAft>
              <a:buClr>
                <a:schemeClr val="dk1"/>
              </a:buClr>
              <a:buSzPts val="1400"/>
              <a:buFont typeface="Arial"/>
              <a:buChar char="•"/>
              <a:defRPr sz="1800">
                <a:solidFill>
                  <a:schemeClr val="dk1"/>
                </a:solidFill>
                <a:latin typeface="Calibri"/>
                <a:ea typeface="Calibri"/>
                <a:cs typeface="Calibri"/>
                <a:sym typeface="Calibri"/>
              </a:defRPr>
            </a:lvl7pPr>
            <a:lvl8pPr marL="3657600" lvl="7" indent="-317500" algn="l" rtl="0">
              <a:lnSpc>
                <a:spcPct val="90000"/>
              </a:lnSpc>
              <a:spcBef>
                <a:spcPts val="500"/>
              </a:spcBef>
              <a:spcAft>
                <a:spcPts val="0"/>
              </a:spcAft>
              <a:buClr>
                <a:schemeClr val="dk1"/>
              </a:buClr>
              <a:buSzPts val="1400"/>
              <a:buFont typeface="Arial"/>
              <a:buChar char="•"/>
              <a:defRPr sz="1800">
                <a:solidFill>
                  <a:schemeClr val="dk1"/>
                </a:solidFill>
                <a:latin typeface="Calibri"/>
                <a:ea typeface="Calibri"/>
                <a:cs typeface="Calibri"/>
                <a:sym typeface="Calibri"/>
              </a:defRPr>
            </a:lvl8pPr>
            <a:lvl9pPr marL="4114800" lvl="8" indent="-317500" algn="l" rtl="0">
              <a:lnSpc>
                <a:spcPct val="90000"/>
              </a:lnSpc>
              <a:spcBef>
                <a:spcPts val="500"/>
              </a:spcBef>
              <a:spcAft>
                <a:spcPts val="0"/>
              </a:spcAft>
              <a:buClr>
                <a:schemeClr val="dk1"/>
              </a:buClr>
              <a:buSzPts val="1400"/>
              <a:buFont typeface="Arial"/>
              <a:buChar char="•"/>
              <a:defRPr sz="1800">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2"/>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3"/>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480"/>
              </a:spcBef>
              <a:spcAft>
                <a:spcPts val="0"/>
              </a:spcAft>
              <a:buSzPts val="1400"/>
              <a:buChar char="•"/>
              <a:defRPr sz="1400"/>
            </a:lvl1pPr>
            <a:lvl2pPr marL="914400" lvl="1" indent="-304800" rtl="0">
              <a:spcBef>
                <a:spcPts val="48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70" name="Google Shape;70;p1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480"/>
              </a:spcBef>
              <a:spcAft>
                <a:spcPts val="0"/>
              </a:spcAft>
              <a:buSzPts val="1400"/>
              <a:buChar char="•"/>
              <a:defRPr sz="1400"/>
            </a:lvl1pPr>
            <a:lvl2pPr marL="914400" lvl="1" indent="-304800" rtl="0">
              <a:spcBef>
                <a:spcPts val="48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71" name="Google Shape;71;p1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 name="Google Shape;74;p1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_HEADER_3">
  <p:cSld name="SECTION_HEADER_3">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3" name="Google Shape;83;p1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84"/>
        <p:cNvGrpSpPr/>
        <p:nvPr/>
      </p:nvGrpSpPr>
      <p:grpSpPr>
        <a:xfrm>
          <a:off x="0" y="0"/>
          <a:ext cx="0" cy="0"/>
          <a:chOff x="0" y="0"/>
          <a:chExt cx="0" cy="0"/>
        </a:xfrm>
      </p:grpSpPr>
      <p:sp>
        <p:nvSpPr>
          <p:cNvPr id="85" name="Google Shape;85;p1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20"/>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2" name="Google Shape;92;p20"/>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3" name="Google Shape;93;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 name="Google Shape;96;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2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0" name="Google Shape;100;p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08181" y="378786"/>
            <a:ext cx="7527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1400"/>
              <a:buFont typeface="Arial"/>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 name="Google Shape;103;p23"/>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4" name="Google Shape;104;p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5" name="Google Shape;105;p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8" name="Google Shape;108;p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9"/>
        <p:cNvGrpSpPr/>
        <p:nvPr/>
      </p:nvGrpSpPr>
      <p:grpSpPr>
        <a:xfrm>
          <a:off x="0" y="0"/>
          <a:ext cx="0" cy="0"/>
          <a:chOff x="0" y="0"/>
          <a:chExt cx="0" cy="0"/>
        </a:xfrm>
      </p:grpSpPr>
      <p:sp>
        <p:nvSpPr>
          <p:cNvPr id="110" name="Google Shape;110;p25"/>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1" name="Google Shape;111;p25"/>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2" name="Google Shape;112;p2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5" name="Google Shape;115;p2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6"/>
        <p:cNvGrpSpPr/>
        <p:nvPr/>
      </p:nvGrpSpPr>
      <p:grpSpPr>
        <a:xfrm>
          <a:off x="0" y="0"/>
          <a:ext cx="0" cy="0"/>
          <a:chOff x="0" y="0"/>
          <a:chExt cx="0" cy="0"/>
        </a:xfrm>
      </p:grpSpPr>
      <p:sp>
        <p:nvSpPr>
          <p:cNvPr id="117" name="Google Shape;117;p27"/>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7"/>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9" name="Google Shape;119;p27"/>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0" name="Google Shape;120;p27"/>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1" name="Google Shape;121;p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2"/>
        <p:cNvGrpSpPr/>
        <p:nvPr/>
      </p:nvGrpSpPr>
      <p:grpSpPr>
        <a:xfrm>
          <a:off x="0" y="0"/>
          <a:ext cx="0" cy="0"/>
          <a:chOff x="0" y="0"/>
          <a:chExt cx="0" cy="0"/>
        </a:xfrm>
      </p:grpSpPr>
      <p:sp>
        <p:nvSpPr>
          <p:cNvPr id="123" name="Google Shape;123;p28"/>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24" name="Google Shape;124;p2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5"/>
        <p:cNvGrpSpPr/>
        <p:nvPr/>
      </p:nvGrpSpPr>
      <p:grpSpPr>
        <a:xfrm>
          <a:off x="0" y="0"/>
          <a:ext cx="0" cy="0"/>
          <a:chOff x="0" y="0"/>
          <a:chExt cx="0" cy="0"/>
        </a:xfrm>
      </p:grpSpPr>
      <p:sp>
        <p:nvSpPr>
          <p:cNvPr id="126" name="Google Shape;126;p29"/>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7" name="Google Shape;127;p29"/>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28" name="Google Shape;128;p2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3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1"/>
        <p:cNvGrpSpPr/>
        <p:nvPr/>
      </p:nvGrpSpPr>
      <p:grpSpPr>
        <a:xfrm>
          <a:off x="0" y="0"/>
          <a:ext cx="0" cy="0"/>
          <a:chOff x="0" y="0"/>
          <a:chExt cx="0" cy="0"/>
        </a:xfrm>
      </p:grpSpPr>
      <p:sp>
        <p:nvSpPr>
          <p:cNvPr id="132" name="Google Shape;132;p31"/>
          <p:cNvSpPr txBox="1">
            <a:spLocks noGrp="1"/>
          </p:cNvSpPr>
          <p:nvPr>
            <p:ph type="title"/>
          </p:nvPr>
        </p:nvSpPr>
        <p:spPr>
          <a:xfrm>
            <a:off x="1049500" y="1061567"/>
            <a:ext cx="7020900" cy="1000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33" name="Google Shape;133;p31"/>
          <p:cNvSpPr txBox="1">
            <a:spLocks noGrp="1"/>
          </p:cNvSpPr>
          <p:nvPr>
            <p:ph type="body" idx="1"/>
          </p:nvPr>
        </p:nvSpPr>
        <p:spPr>
          <a:xfrm>
            <a:off x="1049500" y="1916568"/>
            <a:ext cx="7020900" cy="36093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600"/>
              </a:spcBef>
              <a:spcAft>
                <a:spcPts val="0"/>
              </a:spcAft>
              <a:buSzPts val="2400"/>
              <a:buChar char="▰"/>
              <a:defRPr/>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0"/>
              </a:spcBef>
              <a:spcAft>
                <a:spcPts val="0"/>
              </a:spcAft>
              <a:buSzPts val="2400"/>
              <a:buChar char="▻"/>
              <a:defRPr/>
            </a:lvl3pPr>
            <a:lvl4pPr marL="1828800" lvl="3" indent="-381000" algn="l" rtl="0">
              <a:lnSpc>
                <a:spcPct val="100000"/>
              </a:lnSpc>
              <a:spcBef>
                <a:spcPts val="0"/>
              </a:spcBef>
              <a:spcAft>
                <a:spcPts val="0"/>
              </a:spcAft>
              <a:buSzPts val="2400"/>
              <a:buChar char="▻"/>
              <a:defRPr/>
            </a:lvl4pPr>
            <a:lvl5pPr marL="2286000" lvl="4" indent="-381000" algn="l" rtl="0">
              <a:lnSpc>
                <a:spcPct val="100000"/>
              </a:lnSpc>
              <a:spcBef>
                <a:spcPts val="0"/>
              </a:spcBef>
              <a:spcAft>
                <a:spcPts val="0"/>
              </a:spcAft>
              <a:buSzPts val="2400"/>
              <a:buChar char="▻"/>
              <a:defRPr/>
            </a:lvl5pPr>
            <a:lvl6pPr marL="2743200" lvl="5" indent="-381000" algn="l" rtl="0">
              <a:lnSpc>
                <a:spcPct val="100000"/>
              </a:lnSpc>
              <a:spcBef>
                <a:spcPts val="0"/>
              </a:spcBef>
              <a:spcAft>
                <a:spcPts val="0"/>
              </a:spcAft>
              <a:buSzPts val="2400"/>
              <a:buChar char="▻"/>
              <a:defRPr/>
            </a:lvl6pPr>
            <a:lvl7pPr marL="3200400" lvl="6" indent="-381000" algn="l" rtl="0">
              <a:lnSpc>
                <a:spcPct val="100000"/>
              </a:lnSpc>
              <a:spcBef>
                <a:spcPts val="0"/>
              </a:spcBef>
              <a:spcAft>
                <a:spcPts val="0"/>
              </a:spcAft>
              <a:buSzPts val="2400"/>
              <a:buChar char="▻"/>
              <a:defRPr/>
            </a:lvl7pPr>
            <a:lvl8pPr marL="3657600" lvl="7" indent="-381000" algn="l" rtl="0">
              <a:lnSpc>
                <a:spcPct val="100000"/>
              </a:lnSpc>
              <a:spcBef>
                <a:spcPts val="0"/>
              </a:spcBef>
              <a:spcAft>
                <a:spcPts val="0"/>
              </a:spcAft>
              <a:buSzPts val="2400"/>
              <a:buChar char="▻"/>
              <a:defRPr/>
            </a:lvl8pPr>
            <a:lvl9pPr marL="4114800" lvl="8" indent="-381000" algn="l" rtl="0">
              <a:lnSpc>
                <a:spcPct val="100000"/>
              </a:lnSpc>
              <a:spcBef>
                <a:spcPts val="0"/>
              </a:spcBef>
              <a:spcAft>
                <a:spcPts val="0"/>
              </a:spcAft>
              <a:buSzPts val="2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4"/>
        <p:cNvGrpSpPr/>
        <p:nvPr/>
      </p:nvGrpSpPr>
      <p:grpSpPr>
        <a:xfrm>
          <a:off x="0" y="0"/>
          <a:ext cx="0" cy="0"/>
          <a:chOff x="0" y="0"/>
          <a:chExt cx="0" cy="0"/>
        </a:xfrm>
      </p:grpSpPr>
      <p:sp>
        <p:nvSpPr>
          <p:cNvPr id="135" name="Google Shape;135;p32"/>
          <p:cNvSpPr txBox="1">
            <a:spLocks noGrp="1"/>
          </p:cNvSpPr>
          <p:nvPr>
            <p:ph type="title"/>
          </p:nvPr>
        </p:nvSpPr>
        <p:spPr>
          <a:xfrm>
            <a:off x="629841" y="457200"/>
            <a:ext cx="2949300" cy="16005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6" name="Google Shape;136;p32"/>
          <p:cNvSpPr>
            <a:spLocks noGrp="1"/>
          </p:cNvSpPr>
          <p:nvPr>
            <p:ph type="pic" idx="2"/>
          </p:nvPr>
        </p:nvSpPr>
        <p:spPr>
          <a:xfrm>
            <a:off x="3887391" y="987425"/>
            <a:ext cx="4629300" cy="4873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37" name="Google Shape;137;p32"/>
          <p:cNvSpPr txBox="1">
            <a:spLocks noGrp="1"/>
          </p:cNvSpPr>
          <p:nvPr>
            <p:ph type="body" idx="1"/>
          </p:nvPr>
        </p:nvSpPr>
        <p:spPr>
          <a:xfrm>
            <a:off x="629841" y="2057400"/>
            <a:ext cx="2949300" cy="38115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38" name="Google Shape;138;p32"/>
          <p:cNvSpPr txBox="1">
            <a:spLocks noGrp="1"/>
          </p:cNvSpPr>
          <p:nvPr>
            <p:ph type="dt" idx="10"/>
          </p:nvPr>
        </p:nvSpPr>
        <p:spPr>
          <a:xfrm>
            <a:off x="628650" y="6356351"/>
            <a:ext cx="2057400" cy="36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9" name="Google Shape;139;p32"/>
          <p:cNvSpPr txBox="1">
            <a:spLocks noGrp="1"/>
          </p:cNvSpPr>
          <p:nvPr>
            <p:ph type="ftr" idx="11"/>
          </p:nvPr>
        </p:nvSpPr>
        <p:spPr>
          <a:xfrm>
            <a:off x="3028950" y="6356351"/>
            <a:ext cx="3086100" cy="3651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0" name="Google Shape;140;p32"/>
          <p:cNvSpPr txBox="1">
            <a:spLocks noGrp="1"/>
          </p:cNvSpPr>
          <p:nvPr>
            <p:ph type="sldNum" idx="12"/>
          </p:nvPr>
        </p:nvSpPr>
        <p:spPr>
          <a:xfrm>
            <a:off x="6457950" y="6356351"/>
            <a:ext cx="20574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4"/>
          <p:cNvSpPr txBox="1"/>
          <p:nvPr/>
        </p:nvSpPr>
        <p:spPr>
          <a:xfrm>
            <a:off x="808037" y="379412"/>
            <a:ext cx="75279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Arial"/>
              <a:buNone/>
            </a:pPr>
            <a:r>
              <a:rPr lang="en-US" sz="3600" b="0" i="0" u="none" strike="noStrike" cap="none">
                <a:solidFill>
                  <a:schemeClr val="dk1"/>
                </a:solidFill>
                <a:latin typeface="Arial"/>
                <a:ea typeface="Arial"/>
                <a:cs typeface="Arial"/>
                <a:sym typeface="Arial"/>
              </a:rPr>
              <a:t>Click to edit Master title style</a:t>
            </a:r>
            <a:endParaRPr/>
          </a:p>
        </p:txBody>
      </p:sp>
      <p:sp>
        <p:nvSpPr>
          <p:cNvPr id="24" name="Google Shape;24;p4"/>
          <p:cNvSpPr txBox="1">
            <a:spLocks noGrp="1"/>
          </p:cNvSpPr>
          <p:nvPr>
            <p:ph type="title"/>
          </p:nvPr>
        </p:nvSpPr>
        <p:spPr>
          <a:xfrm>
            <a:off x="722312" y="4406900"/>
            <a:ext cx="7772400" cy="136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Font typeface="Arial"/>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Clr>
                <a:srgbClr val="888888"/>
              </a:buClr>
              <a:buSzPts val="1400"/>
              <a:buFont typeface="Arial"/>
              <a:buNone/>
              <a:defRPr/>
            </a:lvl1pPr>
            <a:lvl2pPr marL="914400" lvl="1" indent="-228600" algn="l">
              <a:lnSpc>
                <a:spcPct val="100000"/>
              </a:lnSpc>
              <a:spcBef>
                <a:spcPts val="0"/>
              </a:spcBef>
              <a:spcAft>
                <a:spcPts val="0"/>
              </a:spcAft>
              <a:buClr>
                <a:srgbClr val="888888"/>
              </a:buClr>
              <a:buSzPts val="1400"/>
              <a:buFont typeface="Arial"/>
              <a:buNone/>
              <a:defRPr/>
            </a:lvl2pPr>
            <a:lvl3pPr marL="1371600" lvl="2" indent="-228600" algn="l">
              <a:lnSpc>
                <a:spcPct val="100000"/>
              </a:lnSpc>
              <a:spcBef>
                <a:spcPts val="0"/>
              </a:spcBef>
              <a:spcAft>
                <a:spcPts val="0"/>
              </a:spcAft>
              <a:buClr>
                <a:srgbClr val="888888"/>
              </a:buClr>
              <a:buSzPts val="1400"/>
              <a:buFont typeface="Arial"/>
              <a:buNone/>
              <a:defRPr/>
            </a:lvl3pPr>
            <a:lvl4pPr marL="1828800" lvl="3" indent="-228600" algn="l">
              <a:lnSpc>
                <a:spcPct val="100000"/>
              </a:lnSpc>
              <a:spcBef>
                <a:spcPts val="0"/>
              </a:spcBef>
              <a:spcAft>
                <a:spcPts val="0"/>
              </a:spcAft>
              <a:buClr>
                <a:srgbClr val="888888"/>
              </a:buClr>
              <a:buSzPts val="1400"/>
              <a:buFont typeface="Arial"/>
              <a:buNone/>
              <a:defRPr/>
            </a:lvl4pPr>
            <a:lvl5pPr marL="2286000" lvl="4" indent="-228600" algn="l">
              <a:lnSpc>
                <a:spcPct val="100000"/>
              </a:lnSpc>
              <a:spcBef>
                <a:spcPts val="0"/>
              </a:spcBef>
              <a:spcAft>
                <a:spcPts val="0"/>
              </a:spcAft>
              <a:buClr>
                <a:srgbClr val="888888"/>
              </a:buClr>
              <a:buSzPts val="1400"/>
              <a:buFont typeface="Arial"/>
              <a:buNone/>
              <a:defRPr/>
            </a:lvl5pPr>
            <a:lvl6pPr marL="2743200" lvl="5" indent="-228600" algn="l">
              <a:lnSpc>
                <a:spcPct val="100000"/>
              </a:lnSpc>
              <a:spcBef>
                <a:spcPts val="0"/>
              </a:spcBef>
              <a:spcAft>
                <a:spcPts val="0"/>
              </a:spcAft>
              <a:buClr>
                <a:srgbClr val="888888"/>
              </a:buClr>
              <a:buSzPts val="1400"/>
              <a:buFont typeface="Calibri"/>
              <a:buNone/>
              <a:defRPr/>
            </a:lvl6pPr>
            <a:lvl7pPr marL="3200400" lvl="6" indent="-228600" algn="l">
              <a:lnSpc>
                <a:spcPct val="100000"/>
              </a:lnSpc>
              <a:spcBef>
                <a:spcPts val="0"/>
              </a:spcBef>
              <a:spcAft>
                <a:spcPts val="0"/>
              </a:spcAft>
              <a:buClr>
                <a:srgbClr val="888888"/>
              </a:buClr>
              <a:buSzPts val="1400"/>
              <a:buFont typeface="Calibri"/>
              <a:buNone/>
              <a:defRPr/>
            </a:lvl7pPr>
            <a:lvl8pPr marL="3657600" lvl="7" indent="-228600" algn="l">
              <a:lnSpc>
                <a:spcPct val="100000"/>
              </a:lnSpc>
              <a:spcBef>
                <a:spcPts val="0"/>
              </a:spcBef>
              <a:spcAft>
                <a:spcPts val="0"/>
              </a:spcAft>
              <a:buClr>
                <a:srgbClr val="888888"/>
              </a:buClr>
              <a:buSzPts val="1400"/>
              <a:buFont typeface="Calibri"/>
              <a:buNone/>
              <a:defRPr/>
            </a:lvl8pPr>
            <a:lvl9pPr marL="4114800" lvl="8" indent="-228600" algn="l">
              <a:lnSpc>
                <a:spcPct val="100000"/>
              </a:lnSpc>
              <a:spcBef>
                <a:spcPts val="0"/>
              </a:spcBef>
              <a:spcAft>
                <a:spcPts val="0"/>
              </a:spcAft>
              <a:buClr>
                <a:srgbClr val="888888"/>
              </a:buClr>
              <a:buSzPts val="1400"/>
              <a:buFont typeface="Calibri"/>
              <a:buNone/>
              <a:defRPr/>
            </a:lvl9pPr>
          </a:lstStyle>
          <a:p>
            <a:endParaRPr/>
          </a:p>
        </p:txBody>
      </p:sp>
      <p:sp>
        <p:nvSpPr>
          <p:cNvPr id="26" name="Google Shape;26;p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1"/>
        <p:cNvGrpSpPr/>
        <p:nvPr/>
      </p:nvGrpSpPr>
      <p:grpSpPr>
        <a:xfrm>
          <a:off x="0" y="0"/>
          <a:ext cx="0" cy="0"/>
          <a:chOff x="0" y="0"/>
          <a:chExt cx="0" cy="0"/>
        </a:xfrm>
      </p:grpSpPr>
      <p:sp>
        <p:nvSpPr>
          <p:cNvPr id="142" name="Google Shape;142;p33"/>
          <p:cNvSpPr/>
          <p:nvPr/>
        </p:nvSpPr>
        <p:spPr>
          <a:xfrm>
            <a:off x="5697214" y="3514025"/>
            <a:ext cx="889200" cy="3951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143" name="Google Shape;143;p33"/>
          <p:cNvGrpSpPr/>
          <p:nvPr/>
        </p:nvGrpSpPr>
        <p:grpSpPr>
          <a:xfrm>
            <a:off x="0" y="-9450"/>
            <a:ext cx="8661398" cy="6867279"/>
            <a:chOff x="0" y="-7088"/>
            <a:chExt cx="8661398" cy="5150588"/>
          </a:xfrm>
        </p:grpSpPr>
        <p:sp>
          <p:nvSpPr>
            <p:cNvPr id="144" name="Google Shape;144;p3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146" name="Google Shape;146;p33"/>
          <p:cNvGrpSpPr/>
          <p:nvPr/>
        </p:nvGrpSpPr>
        <p:grpSpPr>
          <a:xfrm rot="10800000" flipH="1">
            <a:off x="-2" y="3899768"/>
            <a:ext cx="6589087" cy="2703023"/>
            <a:chOff x="-9894852" y="-4493254"/>
            <a:chExt cx="21200407" cy="6522740"/>
          </a:xfrm>
        </p:grpSpPr>
        <p:sp>
          <p:nvSpPr>
            <p:cNvPr id="147" name="Google Shape;147;p3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148" name="Google Shape;148;p3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149" name="Google Shape;149;p33"/>
          <p:cNvGrpSpPr/>
          <p:nvPr/>
        </p:nvGrpSpPr>
        <p:grpSpPr>
          <a:xfrm>
            <a:off x="6946842" y="5963482"/>
            <a:ext cx="2202830" cy="894371"/>
            <a:chOff x="5575242" y="4472723"/>
            <a:chExt cx="2202830" cy="670795"/>
          </a:xfrm>
        </p:grpSpPr>
        <p:sp>
          <p:nvSpPr>
            <p:cNvPr id="150" name="Google Shape;150;p3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1" name="Google Shape;151;p33"/>
            <p:cNvGrpSpPr/>
            <p:nvPr/>
          </p:nvGrpSpPr>
          <p:grpSpPr>
            <a:xfrm flipH="1">
              <a:off x="5734850" y="4472723"/>
              <a:ext cx="2040837" cy="670795"/>
              <a:chOff x="1297954" y="330075"/>
              <a:chExt cx="5169293" cy="1699506"/>
            </a:xfrm>
          </p:grpSpPr>
          <p:sp>
            <p:nvSpPr>
              <p:cNvPr id="152" name="Google Shape;152;p3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4" name="Google Shape;154;p33"/>
            <p:cNvGrpSpPr/>
            <p:nvPr/>
          </p:nvGrpSpPr>
          <p:grpSpPr>
            <a:xfrm flipH="1">
              <a:off x="5578209" y="4646738"/>
              <a:ext cx="2199863" cy="304563"/>
              <a:chOff x="-5827153" y="330075"/>
              <a:chExt cx="12276019" cy="1699569"/>
            </a:xfrm>
          </p:grpSpPr>
          <p:sp>
            <p:nvSpPr>
              <p:cNvPr id="155" name="Google Shape;155;p3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3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57" name="Google Shape;157;p33"/>
          <p:cNvSpPr txBox="1">
            <a:spLocks noGrp="1"/>
          </p:cNvSpPr>
          <p:nvPr>
            <p:ph type="ctrTitle"/>
          </p:nvPr>
        </p:nvSpPr>
        <p:spPr>
          <a:xfrm>
            <a:off x="463525" y="3828197"/>
            <a:ext cx="4094400" cy="15465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3000"/>
              <a:buNone/>
              <a:defRPr sz="3000"/>
            </a:lvl1pPr>
            <a:lvl2pPr lvl="1" algn="l" rtl="0">
              <a:lnSpc>
                <a:spcPct val="100000"/>
              </a:lnSpc>
              <a:spcBef>
                <a:spcPts val="0"/>
              </a:spcBef>
              <a:spcAft>
                <a:spcPts val="0"/>
              </a:spcAft>
              <a:buSzPts val="3000"/>
              <a:buNone/>
              <a:defRPr sz="3000"/>
            </a:lvl2pPr>
            <a:lvl3pPr lvl="2" algn="l" rtl="0">
              <a:lnSpc>
                <a:spcPct val="100000"/>
              </a:lnSpc>
              <a:spcBef>
                <a:spcPts val="0"/>
              </a:spcBef>
              <a:spcAft>
                <a:spcPts val="0"/>
              </a:spcAft>
              <a:buSzPts val="3000"/>
              <a:buNone/>
              <a:defRPr sz="3000"/>
            </a:lvl3pPr>
            <a:lvl4pPr lvl="3" algn="l" rtl="0">
              <a:lnSpc>
                <a:spcPct val="100000"/>
              </a:lnSpc>
              <a:spcBef>
                <a:spcPts val="0"/>
              </a:spcBef>
              <a:spcAft>
                <a:spcPts val="0"/>
              </a:spcAft>
              <a:buSzPts val="3000"/>
              <a:buNone/>
              <a:defRPr sz="3000"/>
            </a:lvl4pPr>
            <a:lvl5pPr lvl="4" algn="l" rtl="0">
              <a:lnSpc>
                <a:spcPct val="100000"/>
              </a:lnSpc>
              <a:spcBef>
                <a:spcPts val="0"/>
              </a:spcBef>
              <a:spcAft>
                <a:spcPts val="0"/>
              </a:spcAft>
              <a:buSzPts val="3000"/>
              <a:buNone/>
              <a:defRPr sz="3000"/>
            </a:lvl5pPr>
            <a:lvl6pPr lvl="5" algn="l" rtl="0">
              <a:lnSpc>
                <a:spcPct val="100000"/>
              </a:lnSpc>
              <a:spcBef>
                <a:spcPts val="0"/>
              </a:spcBef>
              <a:spcAft>
                <a:spcPts val="0"/>
              </a:spcAft>
              <a:buSzPts val="3000"/>
              <a:buNone/>
              <a:defRPr sz="3000"/>
            </a:lvl6pPr>
            <a:lvl7pPr lvl="6" algn="l" rtl="0">
              <a:lnSpc>
                <a:spcPct val="100000"/>
              </a:lnSpc>
              <a:spcBef>
                <a:spcPts val="0"/>
              </a:spcBef>
              <a:spcAft>
                <a:spcPts val="0"/>
              </a:spcAft>
              <a:buSzPts val="3000"/>
              <a:buNone/>
              <a:defRPr sz="3000"/>
            </a:lvl7pPr>
            <a:lvl8pPr lvl="7" algn="l" rtl="0">
              <a:lnSpc>
                <a:spcPct val="100000"/>
              </a:lnSpc>
              <a:spcBef>
                <a:spcPts val="0"/>
              </a:spcBef>
              <a:spcAft>
                <a:spcPts val="0"/>
              </a:spcAft>
              <a:buSzPts val="3000"/>
              <a:buNone/>
              <a:defRPr sz="3000"/>
            </a:lvl8pPr>
            <a:lvl9pPr lvl="8" algn="l" rtl="0">
              <a:lnSpc>
                <a:spcPct val="100000"/>
              </a:lnSpc>
              <a:spcBef>
                <a:spcPts val="0"/>
              </a:spcBef>
              <a:spcAft>
                <a:spcPts val="0"/>
              </a:spcAft>
              <a:buSzPts val="3000"/>
              <a:buNone/>
              <a:defRPr sz="3000"/>
            </a:lvl9pPr>
          </a:lstStyle>
          <a:p>
            <a:endParaRPr/>
          </a:p>
        </p:txBody>
      </p:sp>
      <p:sp>
        <p:nvSpPr>
          <p:cNvPr id="158" name="Google Shape;158;p33"/>
          <p:cNvSpPr txBox="1">
            <a:spLocks noGrp="1"/>
          </p:cNvSpPr>
          <p:nvPr>
            <p:ph type="subTitle" idx="1"/>
          </p:nvPr>
        </p:nvSpPr>
        <p:spPr>
          <a:xfrm>
            <a:off x="463525" y="5300598"/>
            <a:ext cx="4094400" cy="1046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accent5"/>
              </a:buClr>
              <a:buSzPts val="2000"/>
              <a:buNone/>
              <a:defRPr sz="2000">
                <a:solidFill>
                  <a:schemeClr val="accent5"/>
                </a:solidFill>
              </a:defRPr>
            </a:lvl1pPr>
            <a:lvl2pPr lvl="1" algn="l" rtl="0">
              <a:lnSpc>
                <a:spcPct val="100000"/>
              </a:lnSpc>
              <a:spcBef>
                <a:spcPts val="1000"/>
              </a:spcBef>
              <a:spcAft>
                <a:spcPts val="0"/>
              </a:spcAft>
              <a:buClr>
                <a:schemeClr val="accent5"/>
              </a:buClr>
              <a:buSzPts val="2000"/>
              <a:buNone/>
              <a:defRPr sz="2000">
                <a:solidFill>
                  <a:schemeClr val="accent5"/>
                </a:solidFill>
              </a:defRPr>
            </a:lvl2pPr>
            <a:lvl3pPr lvl="2" algn="l" rtl="0">
              <a:lnSpc>
                <a:spcPct val="100000"/>
              </a:lnSpc>
              <a:spcBef>
                <a:spcPts val="1000"/>
              </a:spcBef>
              <a:spcAft>
                <a:spcPts val="0"/>
              </a:spcAft>
              <a:buClr>
                <a:schemeClr val="accent5"/>
              </a:buClr>
              <a:buSzPts val="2000"/>
              <a:buNone/>
              <a:defRPr sz="2000">
                <a:solidFill>
                  <a:schemeClr val="accent5"/>
                </a:solidFill>
              </a:defRPr>
            </a:lvl3pPr>
            <a:lvl4pPr lvl="3" algn="l" rtl="0">
              <a:lnSpc>
                <a:spcPct val="100000"/>
              </a:lnSpc>
              <a:spcBef>
                <a:spcPts val="1000"/>
              </a:spcBef>
              <a:spcAft>
                <a:spcPts val="0"/>
              </a:spcAft>
              <a:buClr>
                <a:schemeClr val="accent5"/>
              </a:buClr>
              <a:buSzPts val="2000"/>
              <a:buNone/>
              <a:defRPr sz="2000">
                <a:solidFill>
                  <a:schemeClr val="accent5"/>
                </a:solidFill>
              </a:defRPr>
            </a:lvl4pPr>
            <a:lvl5pPr lvl="4" algn="l" rtl="0">
              <a:lnSpc>
                <a:spcPct val="100000"/>
              </a:lnSpc>
              <a:spcBef>
                <a:spcPts val="1000"/>
              </a:spcBef>
              <a:spcAft>
                <a:spcPts val="0"/>
              </a:spcAft>
              <a:buClr>
                <a:schemeClr val="accent5"/>
              </a:buClr>
              <a:buSzPts val="2000"/>
              <a:buNone/>
              <a:defRPr sz="2000">
                <a:solidFill>
                  <a:schemeClr val="accent5"/>
                </a:solidFill>
              </a:defRPr>
            </a:lvl5pPr>
            <a:lvl6pPr lvl="5" algn="l" rtl="0">
              <a:lnSpc>
                <a:spcPct val="100000"/>
              </a:lnSpc>
              <a:spcBef>
                <a:spcPts val="1000"/>
              </a:spcBef>
              <a:spcAft>
                <a:spcPts val="0"/>
              </a:spcAft>
              <a:buClr>
                <a:schemeClr val="accent5"/>
              </a:buClr>
              <a:buSzPts val="2000"/>
              <a:buNone/>
              <a:defRPr sz="2000">
                <a:solidFill>
                  <a:schemeClr val="accent5"/>
                </a:solidFill>
              </a:defRPr>
            </a:lvl6pPr>
            <a:lvl7pPr lvl="6" algn="l" rtl="0">
              <a:lnSpc>
                <a:spcPct val="100000"/>
              </a:lnSpc>
              <a:spcBef>
                <a:spcPts val="1000"/>
              </a:spcBef>
              <a:spcAft>
                <a:spcPts val="0"/>
              </a:spcAft>
              <a:buClr>
                <a:schemeClr val="accent5"/>
              </a:buClr>
              <a:buSzPts val="2000"/>
              <a:buNone/>
              <a:defRPr sz="2000">
                <a:solidFill>
                  <a:schemeClr val="accent5"/>
                </a:solidFill>
              </a:defRPr>
            </a:lvl7pPr>
            <a:lvl8pPr lvl="7" algn="l" rtl="0">
              <a:lnSpc>
                <a:spcPct val="100000"/>
              </a:lnSpc>
              <a:spcBef>
                <a:spcPts val="1000"/>
              </a:spcBef>
              <a:spcAft>
                <a:spcPts val="0"/>
              </a:spcAft>
              <a:buClr>
                <a:schemeClr val="accent5"/>
              </a:buClr>
              <a:buSzPts val="2000"/>
              <a:buNone/>
              <a:defRPr sz="2000">
                <a:solidFill>
                  <a:schemeClr val="accent5"/>
                </a:solidFill>
              </a:defRPr>
            </a:lvl8pPr>
            <a:lvl9pPr lvl="8" algn="l" rtl="0">
              <a:lnSpc>
                <a:spcPct val="100000"/>
              </a:lnSpc>
              <a:spcBef>
                <a:spcPts val="1000"/>
              </a:spcBef>
              <a:spcAft>
                <a:spcPts val="1000"/>
              </a:spcAft>
              <a:buClr>
                <a:schemeClr val="accent5"/>
              </a:buClr>
              <a:buSzPts val="2000"/>
              <a:buNone/>
              <a:defRPr sz="2000">
                <a:solidFill>
                  <a:schemeClr val="accent5"/>
                </a:solidFill>
              </a:defRPr>
            </a:lvl9pPr>
          </a:lstStyle>
          <a:p>
            <a:endParaRPr/>
          </a:p>
        </p:txBody>
      </p:sp>
      <p:sp>
        <p:nvSpPr>
          <p:cNvPr id="159" name="Google Shape;159;p33"/>
          <p:cNvSpPr txBox="1">
            <a:spLocks noGrp="1"/>
          </p:cNvSpPr>
          <p:nvPr>
            <p:ph type="sldNum" idx="12"/>
          </p:nvPr>
        </p:nvSpPr>
        <p:spPr>
          <a:xfrm>
            <a:off x="7618000" y="6182000"/>
            <a:ext cx="1487400" cy="4209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29" name="Google Shape;29;p5"/>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0" name="Google Shape;30;p5"/>
          <p:cNvSpPr txBox="1">
            <a:spLocks noGrp="1"/>
          </p:cNvSpPr>
          <p:nvPr>
            <p:ph type="title"/>
          </p:nvPr>
        </p:nvSpPr>
        <p:spPr>
          <a:xfrm>
            <a:off x="808181" y="378786"/>
            <a:ext cx="7527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1400"/>
              <a:buFont typeface="Arial"/>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32" name="Google Shape;32;p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3"/>
        <p:cNvGrpSpPr/>
        <p:nvPr/>
      </p:nvGrpSpPr>
      <p:grpSpPr>
        <a:xfrm>
          <a:off x="0" y="0"/>
          <a:ext cx="0" cy="0"/>
          <a:chOff x="0" y="0"/>
          <a:chExt cx="0" cy="0"/>
        </a:xfrm>
      </p:grpSpPr>
      <p:sp>
        <p:nvSpPr>
          <p:cNvPr id="34" name="Google Shape;34;p6"/>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1400"/>
              <a:buFont typeface="Arial"/>
              <a:buNone/>
              <a:defRPr/>
            </a:lvl1pPr>
            <a:lvl2pPr marL="914400" lvl="1" indent="-228600" algn="l">
              <a:lnSpc>
                <a:spcPct val="100000"/>
              </a:lnSpc>
              <a:spcBef>
                <a:spcPts val="0"/>
              </a:spcBef>
              <a:spcAft>
                <a:spcPts val="0"/>
              </a:spcAft>
              <a:buSzPts val="1400"/>
              <a:buFont typeface="Arial"/>
              <a:buNone/>
              <a:defRPr/>
            </a:lvl2pPr>
            <a:lvl3pPr marL="1371600" lvl="2" indent="-228600" algn="l">
              <a:lnSpc>
                <a:spcPct val="100000"/>
              </a:lnSpc>
              <a:spcBef>
                <a:spcPts val="0"/>
              </a:spcBef>
              <a:spcAft>
                <a:spcPts val="0"/>
              </a:spcAft>
              <a:buSzPts val="1400"/>
              <a:buFont typeface="Arial"/>
              <a:buNone/>
              <a:defRPr/>
            </a:lvl3pPr>
            <a:lvl4pPr marL="1828800" lvl="3" indent="-228600" algn="l">
              <a:lnSpc>
                <a:spcPct val="100000"/>
              </a:lnSpc>
              <a:spcBef>
                <a:spcPts val="0"/>
              </a:spcBef>
              <a:spcAft>
                <a:spcPts val="0"/>
              </a:spcAft>
              <a:buSzPts val="1400"/>
              <a:buFont typeface="Arial"/>
              <a:buNone/>
              <a:defRPr/>
            </a:lvl4pPr>
            <a:lvl5pPr marL="2286000" lvl="4" indent="-228600" algn="l">
              <a:lnSpc>
                <a:spcPct val="100000"/>
              </a:lnSpc>
              <a:spcBef>
                <a:spcPts val="0"/>
              </a:spcBef>
              <a:spcAft>
                <a:spcPts val="0"/>
              </a:spcAft>
              <a:buSzPts val="1400"/>
              <a:buFont typeface="Arial"/>
              <a:buNone/>
              <a:defRPr/>
            </a:lvl5pPr>
            <a:lvl6pPr marL="2743200" lvl="5" indent="-228600" algn="l">
              <a:lnSpc>
                <a:spcPct val="100000"/>
              </a:lnSpc>
              <a:spcBef>
                <a:spcPts val="0"/>
              </a:spcBef>
              <a:spcAft>
                <a:spcPts val="0"/>
              </a:spcAft>
              <a:buSzPts val="1400"/>
              <a:buFont typeface="Calibri"/>
              <a:buNone/>
              <a:defRPr/>
            </a:lvl6pPr>
            <a:lvl7pPr marL="3200400" lvl="6" indent="-228600" algn="l">
              <a:lnSpc>
                <a:spcPct val="100000"/>
              </a:lnSpc>
              <a:spcBef>
                <a:spcPts val="0"/>
              </a:spcBef>
              <a:spcAft>
                <a:spcPts val="0"/>
              </a:spcAft>
              <a:buSzPts val="1400"/>
              <a:buFont typeface="Calibri"/>
              <a:buNone/>
              <a:defRPr/>
            </a:lvl7pPr>
            <a:lvl8pPr marL="3657600" lvl="7" indent="-228600" algn="l">
              <a:lnSpc>
                <a:spcPct val="100000"/>
              </a:lnSpc>
              <a:spcBef>
                <a:spcPts val="0"/>
              </a:spcBef>
              <a:spcAft>
                <a:spcPts val="0"/>
              </a:spcAft>
              <a:buSzPts val="1400"/>
              <a:buFont typeface="Calibri"/>
              <a:buNone/>
              <a:defRPr/>
            </a:lvl8pPr>
            <a:lvl9pPr marL="4114800" lvl="8" indent="-228600" algn="l">
              <a:lnSpc>
                <a:spcPct val="100000"/>
              </a:lnSpc>
              <a:spcBef>
                <a:spcPts val="0"/>
              </a:spcBef>
              <a:spcAft>
                <a:spcPts val="0"/>
              </a:spcAft>
              <a:buSzPts val="1400"/>
              <a:buFont typeface="Calibri"/>
              <a:buNone/>
              <a:defRPr/>
            </a:lvl9pPr>
          </a:lstStyle>
          <a:p>
            <a:endParaRPr/>
          </a:p>
        </p:txBody>
      </p:sp>
      <p:sp>
        <p:nvSpPr>
          <p:cNvPr id="35" name="Google Shape;35;p6"/>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6" name="Google Shape;36;p6"/>
          <p:cNvSpPr txBox="1">
            <a:spLocks noGrp="1"/>
          </p:cNvSpPr>
          <p:nvPr>
            <p:ph type="body" idx="3"/>
          </p:nvPr>
        </p:nvSpPr>
        <p:spPr>
          <a:xfrm>
            <a:off x="4645025" y="1535112"/>
            <a:ext cx="4041900" cy="6399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1400"/>
              <a:buFont typeface="Arial"/>
              <a:buNone/>
              <a:defRPr/>
            </a:lvl1pPr>
            <a:lvl2pPr marL="914400" lvl="1" indent="-228600" algn="l">
              <a:lnSpc>
                <a:spcPct val="100000"/>
              </a:lnSpc>
              <a:spcBef>
                <a:spcPts val="0"/>
              </a:spcBef>
              <a:spcAft>
                <a:spcPts val="0"/>
              </a:spcAft>
              <a:buSzPts val="1400"/>
              <a:buFont typeface="Arial"/>
              <a:buNone/>
              <a:defRPr/>
            </a:lvl2pPr>
            <a:lvl3pPr marL="1371600" lvl="2" indent="-228600" algn="l">
              <a:lnSpc>
                <a:spcPct val="100000"/>
              </a:lnSpc>
              <a:spcBef>
                <a:spcPts val="0"/>
              </a:spcBef>
              <a:spcAft>
                <a:spcPts val="0"/>
              </a:spcAft>
              <a:buSzPts val="1400"/>
              <a:buFont typeface="Arial"/>
              <a:buNone/>
              <a:defRPr/>
            </a:lvl3pPr>
            <a:lvl4pPr marL="1828800" lvl="3" indent="-228600" algn="l">
              <a:lnSpc>
                <a:spcPct val="100000"/>
              </a:lnSpc>
              <a:spcBef>
                <a:spcPts val="0"/>
              </a:spcBef>
              <a:spcAft>
                <a:spcPts val="0"/>
              </a:spcAft>
              <a:buSzPts val="1400"/>
              <a:buFont typeface="Arial"/>
              <a:buNone/>
              <a:defRPr/>
            </a:lvl4pPr>
            <a:lvl5pPr marL="2286000" lvl="4" indent="-228600" algn="l">
              <a:lnSpc>
                <a:spcPct val="100000"/>
              </a:lnSpc>
              <a:spcBef>
                <a:spcPts val="0"/>
              </a:spcBef>
              <a:spcAft>
                <a:spcPts val="0"/>
              </a:spcAft>
              <a:buSzPts val="1400"/>
              <a:buFont typeface="Arial"/>
              <a:buNone/>
              <a:defRPr/>
            </a:lvl5pPr>
            <a:lvl6pPr marL="2743200" lvl="5" indent="-228600" algn="l">
              <a:lnSpc>
                <a:spcPct val="100000"/>
              </a:lnSpc>
              <a:spcBef>
                <a:spcPts val="0"/>
              </a:spcBef>
              <a:spcAft>
                <a:spcPts val="0"/>
              </a:spcAft>
              <a:buSzPts val="1400"/>
              <a:buFont typeface="Calibri"/>
              <a:buNone/>
              <a:defRPr/>
            </a:lvl6pPr>
            <a:lvl7pPr marL="3200400" lvl="6" indent="-228600" algn="l">
              <a:lnSpc>
                <a:spcPct val="100000"/>
              </a:lnSpc>
              <a:spcBef>
                <a:spcPts val="0"/>
              </a:spcBef>
              <a:spcAft>
                <a:spcPts val="0"/>
              </a:spcAft>
              <a:buSzPts val="1400"/>
              <a:buFont typeface="Calibri"/>
              <a:buNone/>
              <a:defRPr/>
            </a:lvl7pPr>
            <a:lvl8pPr marL="3657600" lvl="7" indent="-228600" algn="l">
              <a:lnSpc>
                <a:spcPct val="100000"/>
              </a:lnSpc>
              <a:spcBef>
                <a:spcPts val="0"/>
              </a:spcBef>
              <a:spcAft>
                <a:spcPts val="0"/>
              </a:spcAft>
              <a:buSzPts val="1400"/>
              <a:buFont typeface="Calibri"/>
              <a:buNone/>
              <a:defRPr/>
            </a:lvl8pPr>
            <a:lvl9pPr marL="4114800" lvl="8" indent="-228600" algn="l">
              <a:lnSpc>
                <a:spcPct val="100000"/>
              </a:lnSpc>
              <a:spcBef>
                <a:spcPts val="0"/>
              </a:spcBef>
              <a:spcAft>
                <a:spcPts val="0"/>
              </a:spcAft>
              <a:buSzPts val="1400"/>
              <a:buFont typeface="Calibri"/>
              <a:buNone/>
              <a:defRPr/>
            </a:lvl9pPr>
          </a:lstStyle>
          <a:p>
            <a:endParaRPr/>
          </a:p>
        </p:txBody>
      </p:sp>
      <p:sp>
        <p:nvSpPr>
          <p:cNvPr id="37" name="Google Shape;37;p6"/>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38" name="Google Shape;38;p6"/>
          <p:cNvSpPr txBox="1">
            <a:spLocks noGrp="1"/>
          </p:cNvSpPr>
          <p:nvPr>
            <p:ph type="title"/>
          </p:nvPr>
        </p:nvSpPr>
        <p:spPr>
          <a:xfrm>
            <a:off x="808181" y="378786"/>
            <a:ext cx="7527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1400"/>
              <a:buFont typeface="Arial"/>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08181" y="378786"/>
            <a:ext cx="7527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1400"/>
              <a:buFont typeface="Arial"/>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57200" y="355600"/>
            <a:ext cx="3008400" cy="1079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1400"/>
              <a:buFont typeface="Arial"/>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8"/>
          <p:cNvSpPr txBox="1">
            <a:spLocks noGrp="1"/>
          </p:cNvSpPr>
          <p:nvPr>
            <p:ph type="body" idx="1"/>
          </p:nvPr>
        </p:nvSpPr>
        <p:spPr>
          <a:xfrm>
            <a:off x="3575050" y="355600"/>
            <a:ext cx="5111700" cy="57705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6" name="Google Shape;46;p8"/>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400"/>
              <a:buFont typeface="Arial"/>
              <a:buNone/>
              <a:defRPr/>
            </a:lvl1pPr>
            <a:lvl2pPr marL="914400" lvl="1" indent="-228600" algn="l">
              <a:lnSpc>
                <a:spcPct val="100000"/>
              </a:lnSpc>
              <a:spcBef>
                <a:spcPts val="0"/>
              </a:spcBef>
              <a:spcAft>
                <a:spcPts val="0"/>
              </a:spcAft>
              <a:buSzPts val="1400"/>
              <a:buFont typeface="Arial"/>
              <a:buNone/>
              <a:defRPr/>
            </a:lvl2pPr>
            <a:lvl3pPr marL="1371600" lvl="2" indent="-228600" algn="l">
              <a:lnSpc>
                <a:spcPct val="100000"/>
              </a:lnSpc>
              <a:spcBef>
                <a:spcPts val="0"/>
              </a:spcBef>
              <a:spcAft>
                <a:spcPts val="0"/>
              </a:spcAft>
              <a:buSzPts val="1400"/>
              <a:buFont typeface="Arial"/>
              <a:buNone/>
              <a:defRPr/>
            </a:lvl3pPr>
            <a:lvl4pPr marL="1828800" lvl="3" indent="-228600" algn="l">
              <a:lnSpc>
                <a:spcPct val="100000"/>
              </a:lnSpc>
              <a:spcBef>
                <a:spcPts val="0"/>
              </a:spcBef>
              <a:spcAft>
                <a:spcPts val="0"/>
              </a:spcAft>
              <a:buSzPts val="1400"/>
              <a:buFont typeface="Arial"/>
              <a:buNone/>
              <a:defRPr/>
            </a:lvl4pPr>
            <a:lvl5pPr marL="2286000" lvl="4" indent="-228600" algn="l">
              <a:lnSpc>
                <a:spcPct val="100000"/>
              </a:lnSpc>
              <a:spcBef>
                <a:spcPts val="0"/>
              </a:spcBef>
              <a:spcAft>
                <a:spcPts val="0"/>
              </a:spcAft>
              <a:buSzPts val="1400"/>
              <a:buFont typeface="Arial"/>
              <a:buNone/>
              <a:defRPr/>
            </a:lvl5pPr>
            <a:lvl6pPr marL="2743200" lvl="5" indent="-228600" algn="l">
              <a:lnSpc>
                <a:spcPct val="100000"/>
              </a:lnSpc>
              <a:spcBef>
                <a:spcPts val="0"/>
              </a:spcBef>
              <a:spcAft>
                <a:spcPts val="0"/>
              </a:spcAft>
              <a:buSzPts val="1400"/>
              <a:buFont typeface="Calibri"/>
              <a:buNone/>
              <a:defRPr/>
            </a:lvl6pPr>
            <a:lvl7pPr marL="3200400" lvl="6" indent="-228600" algn="l">
              <a:lnSpc>
                <a:spcPct val="100000"/>
              </a:lnSpc>
              <a:spcBef>
                <a:spcPts val="0"/>
              </a:spcBef>
              <a:spcAft>
                <a:spcPts val="0"/>
              </a:spcAft>
              <a:buSzPts val="1400"/>
              <a:buFont typeface="Calibri"/>
              <a:buNone/>
              <a:defRPr/>
            </a:lvl7pPr>
            <a:lvl8pPr marL="3657600" lvl="7" indent="-228600" algn="l">
              <a:lnSpc>
                <a:spcPct val="100000"/>
              </a:lnSpc>
              <a:spcBef>
                <a:spcPts val="0"/>
              </a:spcBef>
              <a:spcAft>
                <a:spcPts val="0"/>
              </a:spcAft>
              <a:buSzPts val="1400"/>
              <a:buFont typeface="Calibri"/>
              <a:buNone/>
              <a:defRPr/>
            </a:lvl8pPr>
            <a:lvl9pPr marL="4114800" lvl="8" indent="-228600" algn="l">
              <a:lnSpc>
                <a:spcPct val="100000"/>
              </a:lnSpc>
              <a:spcBef>
                <a:spcPts val="0"/>
              </a:spcBef>
              <a:spcAft>
                <a:spcPts val="0"/>
              </a:spcAft>
              <a:buSzPts val="1400"/>
              <a:buFont typeface="Calibri"/>
              <a:buNone/>
              <a:defRPr/>
            </a:lvl9pPr>
          </a:lstStyle>
          <a:p>
            <a:endParaRPr/>
          </a:p>
        </p:txBody>
      </p:sp>
      <p:sp>
        <p:nvSpPr>
          <p:cNvPr id="47" name="Google Shape;47;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0000"/>
              </a:buClr>
              <a:buSzPts val="1400"/>
              <a:buFont typeface="Arial"/>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9"/>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
        <p:nvSpPr>
          <p:cNvPr id="51" name="Google Shape;51;p9"/>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400"/>
              <a:buFont typeface="Arial"/>
              <a:buNone/>
              <a:defRPr/>
            </a:lvl1pPr>
            <a:lvl2pPr marL="914400" lvl="1" indent="-228600" algn="l">
              <a:lnSpc>
                <a:spcPct val="100000"/>
              </a:lnSpc>
              <a:spcBef>
                <a:spcPts val="0"/>
              </a:spcBef>
              <a:spcAft>
                <a:spcPts val="0"/>
              </a:spcAft>
              <a:buSzPts val="1400"/>
              <a:buFont typeface="Arial"/>
              <a:buNone/>
              <a:defRPr/>
            </a:lvl2pPr>
            <a:lvl3pPr marL="1371600" lvl="2" indent="-228600" algn="l">
              <a:lnSpc>
                <a:spcPct val="100000"/>
              </a:lnSpc>
              <a:spcBef>
                <a:spcPts val="0"/>
              </a:spcBef>
              <a:spcAft>
                <a:spcPts val="0"/>
              </a:spcAft>
              <a:buSzPts val="1400"/>
              <a:buFont typeface="Arial"/>
              <a:buNone/>
              <a:defRPr/>
            </a:lvl3pPr>
            <a:lvl4pPr marL="1828800" lvl="3" indent="-228600" algn="l">
              <a:lnSpc>
                <a:spcPct val="100000"/>
              </a:lnSpc>
              <a:spcBef>
                <a:spcPts val="0"/>
              </a:spcBef>
              <a:spcAft>
                <a:spcPts val="0"/>
              </a:spcAft>
              <a:buSzPts val="1400"/>
              <a:buFont typeface="Arial"/>
              <a:buNone/>
              <a:defRPr/>
            </a:lvl4pPr>
            <a:lvl5pPr marL="2286000" lvl="4" indent="-228600" algn="l">
              <a:lnSpc>
                <a:spcPct val="100000"/>
              </a:lnSpc>
              <a:spcBef>
                <a:spcPts val="0"/>
              </a:spcBef>
              <a:spcAft>
                <a:spcPts val="0"/>
              </a:spcAft>
              <a:buSzPts val="1400"/>
              <a:buFont typeface="Arial"/>
              <a:buNone/>
              <a:defRPr/>
            </a:lvl5pPr>
            <a:lvl6pPr marL="2743200" lvl="5" indent="-228600" algn="l">
              <a:lnSpc>
                <a:spcPct val="100000"/>
              </a:lnSpc>
              <a:spcBef>
                <a:spcPts val="0"/>
              </a:spcBef>
              <a:spcAft>
                <a:spcPts val="0"/>
              </a:spcAft>
              <a:buSzPts val="1400"/>
              <a:buFont typeface="Calibri"/>
              <a:buNone/>
              <a:defRPr/>
            </a:lvl6pPr>
            <a:lvl7pPr marL="3200400" lvl="6" indent="-228600" algn="l">
              <a:lnSpc>
                <a:spcPct val="100000"/>
              </a:lnSpc>
              <a:spcBef>
                <a:spcPts val="0"/>
              </a:spcBef>
              <a:spcAft>
                <a:spcPts val="0"/>
              </a:spcAft>
              <a:buSzPts val="1400"/>
              <a:buFont typeface="Calibri"/>
              <a:buNone/>
              <a:defRPr/>
            </a:lvl7pPr>
            <a:lvl8pPr marL="3657600" lvl="7" indent="-228600" algn="l">
              <a:lnSpc>
                <a:spcPct val="100000"/>
              </a:lnSpc>
              <a:spcBef>
                <a:spcPts val="0"/>
              </a:spcBef>
              <a:spcAft>
                <a:spcPts val="0"/>
              </a:spcAft>
              <a:buSzPts val="1400"/>
              <a:buFont typeface="Calibri"/>
              <a:buNone/>
              <a:defRPr/>
            </a:lvl8pPr>
            <a:lvl9pPr marL="4114800" lvl="8" indent="-228600" algn="l">
              <a:lnSpc>
                <a:spcPct val="100000"/>
              </a:lnSpc>
              <a:spcBef>
                <a:spcPts val="0"/>
              </a:spcBef>
              <a:spcAft>
                <a:spcPts val="0"/>
              </a:spcAft>
              <a:buSzPts val="1400"/>
              <a:buFont typeface="Calibri"/>
              <a:buNone/>
              <a:defRPr/>
            </a:lvl9pPr>
          </a:lstStyle>
          <a:p>
            <a:endParaRPr/>
          </a:p>
        </p:txBody>
      </p:sp>
      <p:sp>
        <p:nvSpPr>
          <p:cNvPr id="52" name="Google Shape;52;p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rot="5400000">
            <a:off x="2432863" y="-24600"/>
            <a:ext cx="4278300" cy="75279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480"/>
              </a:spcBef>
              <a:spcAft>
                <a:spcPts val="0"/>
              </a:spcAft>
              <a:buClr>
                <a:schemeClr val="dk1"/>
              </a:buClr>
              <a:buSzPts val="1400"/>
              <a:buFont typeface="Arial"/>
              <a:buChar char="•"/>
              <a:defRPr/>
            </a:lvl1pPr>
            <a:lvl2pPr marL="914400" lvl="1" indent="-317500" algn="l">
              <a:lnSpc>
                <a:spcPct val="100000"/>
              </a:lnSpc>
              <a:spcBef>
                <a:spcPts val="480"/>
              </a:spcBef>
              <a:spcAft>
                <a:spcPts val="0"/>
              </a:spcAft>
              <a:buClr>
                <a:schemeClr val="dk1"/>
              </a:buClr>
              <a:buSzPts val="1400"/>
              <a:buFont typeface="Arial"/>
              <a:buChar char="–"/>
              <a:defRPr/>
            </a:lvl2pPr>
            <a:lvl3pPr marL="1371600" lvl="2" indent="-317500" algn="l">
              <a:lnSpc>
                <a:spcPct val="100000"/>
              </a:lnSpc>
              <a:spcBef>
                <a:spcPts val="480"/>
              </a:spcBef>
              <a:spcAft>
                <a:spcPts val="0"/>
              </a:spcAft>
              <a:buClr>
                <a:schemeClr val="dk1"/>
              </a:buClr>
              <a:buSzPts val="1400"/>
              <a:buFont typeface="Arial"/>
              <a:buChar char="•"/>
              <a:defRPr/>
            </a:lvl3pPr>
            <a:lvl4pPr marL="1828800" lvl="3" indent="-317500" algn="l">
              <a:lnSpc>
                <a:spcPct val="100000"/>
              </a:lnSpc>
              <a:spcBef>
                <a:spcPts val="400"/>
              </a:spcBef>
              <a:spcAft>
                <a:spcPts val="0"/>
              </a:spcAft>
              <a:buClr>
                <a:schemeClr val="dk1"/>
              </a:buClr>
              <a:buSzPts val="1400"/>
              <a:buFont typeface="Arial"/>
              <a:buChar char="–"/>
              <a:defRPr/>
            </a:lvl4pPr>
            <a:lvl5pPr marL="2286000" lvl="4" indent="-317500" algn="l">
              <a:lnSpc>
                <a:spcPct val="100000"/>
              </a:lnSpc>
              <a:spcBef>
                <a:spcPts val="400"/>
              </a:spcBef>
              <a:spcAft>
                <a:spcPts val="0"/>
              </a:spcAft>
              <a:buClr>
                <a:schemeClr val="dk1"/>
              </a:buClr>
              <a:buSzPts val="1400"/>
              <a:buFont typeface="Arial"/>
              <a:buChar char="»"/>
              <a:defRPr/>
            </a:lvl5pPr>
            <a:lvl6pPr marL="2743200" lvl="5" indent="-317500" algn="l">
              <a:lnSpc>
                <a:spcPct val="100000"/>
              </a:lnSpc>
              <a:spcBef>
                <a:spcPts val="400"/>
              </a:spcBef>
              <a:spcAft>
                <a:spcPts val="0"/>
              </a:spcAft>
              <a:buClr>
                <a:schemeClr val="dk1"/>
              </a:buClr>
              <a:buSzPts val="1400"/>
              <a:buFont typeface="Arial"/>
              <a:buChar char="•"/>
              <a:defRPr/>
            </a:lvl6pPr>
            <a:lvl7pPr marL="3200400" lvl="6" indent="-317500" algn="l">
              <a:lnSpc>
                <a:spcPct val="100000"/>
              </a:lnSpc>
              <a:spcBef>
                <a:spcPts val="400"/>
              </a:spcBef>
              <a:spcAft>
                <a:spcPts val="0"/>
              </a:spcAft>
              <a:buClr>
                <a:schemeClr val="dk1"/>
              </a:buClr>
              <a:buSzPts val="1400"/>
              <a:buFont typeface="Arial"/>
              <a:buChar char="•"/>
              <a:defRPr/>
            </a:lvl7pPr>
            <a:lvl8pPr marL="3657600" lvl="7" indent="-317500" algn="l">
              <a:lnSpc>
                <a:spcPct val="100000"/>
              </a:lnSpc>
              <a:spcBef>
                <a:spcPts val="400"/>
              </a:spcBef>
              <a:spcAft>
                <a:spcPts val="0"/>
              </a:spcAft>
              <a:buClr>
                <a:schemeClr val="dk1"/>
              </a:buClr>
              <a:buSzPts val="1400"/>
              <a:buFont typeface="Arial"/>
              <a:buChar char="•"/>
              <a:defRPr/>
            </a:lvl8pPr>
            <a:lvl9pPr marL="4114800" lvl="8" indent="-317500" algn="l">
              <a:lnSpc>
                <a:spcPct val="100000"/>
              </a:lnSpc>
              <a:spcBef>
                <a:spcPts val="400"/>
              </a:spcBef>
              <a:spcAft>
                <a:spcPts val="0"/>
              </a:spcAft>
              <a:buClr>
                <a:schemeClr val="dk1"/>
              </a:buClr>
              <a:buSzPts val="1400"/>
              <a:buFont typeface="Arial"/>
              <a:buChar char="•"/>
              <a:defRPr/>
            </a:lvl9pPr>
          </a:lstStyle>
          <a:p>
            <a:endParaRPr/>
          </a:p>
        </p:txBody>
      </p:sp>
      <p:sp>
        <p:nvSpPr>
          <p:cNvPr id="55" name="Google Shape;55;p10"/>
          <p:cNvSpPr txBox="1">
            <a:spLocks noGrp="1"/>
          </p:cNvSpPr>
          <p:nvPr>
            <p:ph type="title"/>
          </p:nvPr>
        </p:nvSpPr>
        <p:spPr>
          <a:xfrm>
            <a:off x="808181" y="378786"/>
            <a:ext cx="7527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1400"/>
              <a:buFont typeface="Arial"/>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808037" y="1600200"/>
            <a:ext cx="7527900" cy="42783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48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48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8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2" name="Google Shape;12;p1"/>
          <p:cNvPicPr preferRelativeResize="0"/>
          <p:nvPr/>
        </p:nvPicPr>
        <p:blipFill rotWithShape="1">
          <a:blip r:embed="rId18">
            <a:alphaModFix/>
          </a:blip>
          <a:srcRect/>
          <a:stretch/>
        </p:blipFill>
        <p:spPr>
          <a:xfrm>
            <a:off x="0" y="-22225"/>
            <a:ext cx="9144000" cy="381000"/>
          </a:xfrm>
          <a:prstGeom prst="rect">
            <a:avLst/>
          </a:prstGeom>
          <a:noFill/>
          <a:ln>
            <a:noFill/>
          </a:ln>
        </p:spPr>
      </p:pic>
      <p:sp>
        <p:nvSpPr>
          <p:cNvPr id="13" name="Google Shape;13;p1"/>
          <p:cNvSpPr txBox="1">
            <a:spLocks noGrp="1"/>
          </p:cNvSpPr>
          <p:nvPr>
            <p:ph type="title"/>
          </p:nvPr>
        </p:nvSpPr>
        <p:spPr>
          <a:xfrm>
            <a:off x="808037" y="379412"/>
            <a:ext cx="75279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spcBef>
                <a:spcPts val="0"/>
              </a:spcBef>
              <a:spcAft>
                <a:spcPts val="0"/>
              </a:spcAft>
              <a:buSzPts val="1400"/>
              <a:buNone/>
              <a:defRPr sz="1800"/>
            </a:lvl2pPr>
            <a:lvl3pPr marR="0" lvl="2" algn="ctr" rtl="0">
              <a:spcBef>
                <a:spcPts val="0"/>
              </a:spcBef>
              <a:spcAft>
                <a:spcPts val="0"/>
              </a:spcAft>
              <a:buSzPts val="1400"/>
              <a:buNone/>
              <a:defRPr sz="1800"/>
            </a:lvl3pPr>
            <a:lvl4pPr marR="0" lvl="3" algn="ctr" rtl="0">
              <a:spcBef>
                <a:spcPts val="0"/>
              </a:spcBef>
              <a:spcAft>
                <a:spcPts val="0"/>
              </a:spcAft>
              <a:buSzPts val="1400"/>
              <a:buNone/>
              <a:defRPr sz="1800"/>
            </a:lvl4pPr>
            <a:lvl5pPr marR="0" lvl="4" algn="ctr" rtl="0">
              <a:spcBef>
                <a:spcPts val="0"/>
              </a:spcBef>
              <a:spcAft>
                <a:spcPts val="0"/>
              </a:spcAft>
              <a:buSzPts val="1400"/>
              <a:buNone/>
              <a:defRPr sz="1800"/>
            </a:lvl5pPr>
            <a:lvl6pPr marR="0" lvl="5" algn="ctr" rtl="0">
              <a:spcBef>
                <a:spcPts val="0"/>
              </a:spcBef>
              <a:spcAft>
                <a:spcPts val="0"/>
              </a:spcAft>
              <a:buSzPts val="1400"/>
              <a:buNone/>
              <a:defRPr sz="1800"/>
            </a:lvl6pPr>
            <a:lvl7pPr marR="0" lvl="6" algn="ctr" rtl="0">
              <a:spcBef>
                <a:spcPts val="0"/>
              </a:spcBef>
              <a:spcAft>
                <a:spcPts val="0"/>
              </a:spcAft>
              <a:buSzPts val="1400"/>
              <a:buNone/>
              <a:defRPr sz="1800"/>
            </a:lvl7pPr>
            <a:lvl8pPr marR="0" lvl="7" algn="ctr" rtl="0">
              <a:spcBef>
                <a:spcPts val="0"/>
              </a:spcBef>
              <a:spcAft>
                <a:spcPts val="0"/>
              </a:spcAft>
              <a:buSzPts val="1400"/>
              <a:buNone/>
              <a:defRPr sz="1800"/>
            </a:lvl8pPr>
            <a:lvl9pPr marR="0" lvl="8" algn="ctr" rtl="0">
              <a:spcBef>
                <a:spcPts val="0"/>
              </a:spcBef>
              <a:spcAft>
                <a:spcPts val="0"/>
              </a:spcAft>
              <a:buSzPts val="1400"/>
              <a:buNone/>
              <a:defRPr sz="1800"/>
            </a:lvl9pPr>
          </a:lstStyle>
          <a:p>
            <a:endParaRPr/>
          </a:p>
        </p:txBody>
      </p:sp>
      <p:pic>
        <p:nvPicPr>
          <p:cNvPr id="14" name="Google Shape;14;p1"/>
          <p:cNvPicPr preferRelativeResize="0"/>
          <p:nvPr/>
        </p:nvPicPr>
        <p:blipFill rotWithShape="1">
          <a:blip r:embed="rId19">
            <a:alphaModFix/>
          </a:blip>
          <a:srcRect/>
          <a:stretch/>
        </p:blipFill>
        <p:spPr>
          <a:xfrm>
            <a:off x="6259512" y="6021939"/>
            <a:ext cx="2654298" cy="50109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8" name="Google Shape;88;p1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9" name="Google Shape;89;p1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nbpts.org/wp-content/uploads/MOC_Guide.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nbpts.org/wp-content/uploads/MOC_Instructions.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hyperlink" Target="https://www.nbpts.org/vision-and-impact/standards-five-core-propositions/"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nbpts.org/vision-and-impact/standards-five-core-propositions/"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hyperlink" Target="https://docs.google.com/document/d/1hcQC7w1isEO1FS4xQHwiUurEQ4Jfemak182WjcDcy1U/copy" TargetMode="Externa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10.xml"/><Relationship Id="rId5" Type="http://schemas.openxmlformats.org/officeDocument/2006/relationships/image" Target="../media/image21.jpg"/><Relationship Id="rId4" Type="http://schemas.openxmlformats.org/officeDocument/2006/relationships/hyperlink" Target="https://docs.google.com/document/d/1PvF4M4q-_Tlv5hsBGEYzus2ypwMp0EbQbENt3YH-gU8/copy"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accomplishedteacher.org/wp-content/uploads/2016/12/NBPTS-What-Teachers-Should-Know-and-Be-Able-to-Do-.pdf"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hyperlink" Target="https://docs.google.com/forms/d/1xy80qGS39BC5ezDQ379tEAKzwwFX4QurMHlZGaURBVc/copy"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https://www.nbpts.org/covid-19/2020-2021/"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https://www.nbpts.org/covid-19/" TargetMode="External"/><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s://www.nbpts.org/maintenance-of-certification-during-covid-19/" TargetMode="External"/><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10.xml"/><Relationship Id="rId5" Type="http://schemas.openxmlformats.org/officeDocument/2006/relationships/hyperlink" Target="https://docs.google.com/document/d/1b4N9hoiBmjE9L5i_kp4r0KF6jgKetZVUfsVIUFXkV-0/edit" TargetMode="External"/><Relationship Id="rId4" Type="http://schemas.openxmlformats.org/officeDocument/2006/relationships/hyperlink" Target="https://docs.google.com/document/d/1rNY6Eo12_0dSKTuxxYYJ73ASFFtyWS93tAV9_Fj3d7w/edit"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hyperlink" Target="https://www.nbpts.org/national-board-certification/in-your-state/" TargetMode="External"/><Relationship Id="rId2" Type="http://schemas.openxmlformats.org/officeDocument/2006/relationships/notesSlide" Target="../notesSlides/notesSlide50.xml"/><Relationship Id="rId1" Type="http://schemas.openxmlformats.org/officeDocument/2006/relationships/slideLayout" Target="../slideLayouts/slideLayout11.xml"/><Relationship Id="rId5" Type="http://schemas.openxmlformats.org/officeDocument/2006/relationships/hyperlink" Target="https://docs.google.com/document/d/1f2UTa7Dn7-yZkcRTCOMCkB7XPOucpmPSqcpMBCBQwqk/edit" TargetMode="External"/><Relationship Id="rId4" Type="http://schemas.openxmlformats.org/officeDocument/2006/relationships/hyperlink" Target="https://www.nbpts.org/about-us/community/national-board-network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nbpts.org/wp-content/uploads/MOC-Calendar.pdf"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nbpts.org/log-in/"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4"/>
          <p:cNvSpPr txBox="1"/>
          <p:nvPr/>
        </p:nvSpPr>
        <p:spPr>
          <a:xfrm>
            <a:off x="265000" y="701100"/>
            <a:ext cx="8749800" cy="54558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100" b="1" dirty="0">
              <a:solidFill>
                <a:schemeClr val="dk1"/>
              </a:solidFill>
            </a:endParaRPr>
          </a:p>
          <a:p>
            <a:pPr marL="0" lvl="0" indent="0" algn="ctr" rtl="0">
              <a:lnSpc>
                <a:spcPct val="90000"/>
              </a:lnSpc>
              <a:spcBef>
                <a:spcPts val="0"/>
              </a:spcBef>
              <a:spcAft>
                <a:spcPts val="0"/>
              </a:spcAft>
              <a:buNone/>
            </a:pPr>
            <a:r>
              <a:rPr lang="en-US" sz="5000" b="1" dirty="0">
                <a:solidFill>
                  <a:schemeClr val="dk1"/>
                </a:solidFill>
              </a:rPr>
              <a:t>Maintenance of Certification</a:t>
            </a:r>
            <a:endParaRPr sz="5000" b="1" dirty="0">
              <a:solidFill>
                <a:schemeClr val="dk1"/>
              </a:solidFill>
            </a:endParaRPr>
          </a:p>
          <a:p>
            <a:pPr marL="0" lvl="0" indent="0" algn="ctr" rtl="0">
              <a:lnSpc>
                <a:spcPct val="90000"/>
              </a:lnSpc>
              <a:spcBef>
                <a:spcPts val="0"/>
              </a:spcBef>
              <a:spcAft>
                <a:spcPts val="0"/>
              </a:spcAft>
              <a:buNone/>
            </a:pPr>
            <a:endParaRPr sz="4400" b="1" i="1" dirty="0">
              <a:solidFill>
                <a:schemeClr val="dk1"/>
              </a:solidFill>
            </a:endParaRPr>
          </a:p>
          <a:p>
            <a:pPr marL="0" lvl="0" indent="0" algn="ctr" rtl="0">
              <a:lnSpc>
                <a:spcPct val="90000"/>
              </a:lnSpc>
              <a:spcBef>
                <a:spcPts val="0"/>
              </a:spcBef>
              <a:spcAft>
                <a:spcPts val="0"/>
              </a:spcAft>
              <a:buNone/>
            </a:pPr>
            <a:r>
              <a:rPr lang="en-US" sz="4400" b="1" i="1" dirty="0">
                <a:solidFill>
                  <a:schemeClr val="dk1"/>
                </a:solidFill>
              </a:rPr>
              <a:t>Welcome</a:t>
            </a:r>
            <a:endParaRPr sz="4400" b="1" i="1" dirty="0">
              <a:solidFill>
                <a:schemeClr val="dk1"/>
              </a:solidFill>
            </a:endParaRPr>
          </a:p>
          <a:p>
            <a:pPr marL="0" lvl="0" indent="0" algn="l" rtl="0">
              <a:lnSpc>
                <a:spcPct val="90000"/>
              </a:lnSpc>
              <a:spcBef>
                <a:spcPts val="0"/>
              </a:spcBef>
              <a:spcAft>
                <a:spcPts val="0"/>
              </a:spcAft>
              <a:buNone/>
            </a:pPr>
            <a:endParaRPr sz="3600" b="1" dirty="0">
              <a:solidFill>
                <a:schemeClr val="dk1"/>
              </a:solidFill>
            </a:endParaRPr>
          </a:p>
          <a:p>
            <a:pPr marL="1543050" lvl="0" indent="0" algn="l" rtl="0">
              <a:lnSpc>
                <a:spcPct val="90000"/>
              </a:lnSpc>
              <a:spcBef>
                <a:spcPts val="0"/>
              </a:spcBef>
              <a:spcAft>
                <a:spcPts val="0"/>
              </a:spcAft>
              <a:buNone/>
            </a:pPr>
            <a:r>
              <a:rPr lang="en-US" sz="3600" i="1" dirty="0">
                <a:solidFill>
                  <a:schemeClr val="dk1"/>
                </a:solidFill>
              </a:rPr>
              <a:t>  In the chat box, please</a:t>
            </a:r>
            <a:endParaRPr sz="3600" i="1" dirty="0">
              <a:solidFill>
                <a:schemeClr val="dk1"/>
              </a:solidFill>
            </a:endParaRPr>
          </a:p>
          <a:p>
            <a:pPr marL="971550" lvl="0" indent="0" algn="l" rtl="0">
              <a:lnSpc>
                <a:spcPct val="90000"/>
              </a:lnSpc>
              <a:spcBef>
                <a:spcPts val="0"/>
              </a:spcBef>
              <a:spcAft>
                <a:spcPts val="0"/>
              </a:spcAft>
              <a:buNone/>
            </a:pPr>
            <a:r>
              <a:rPr lang="en-US" sz="3600" i="1" dirty="0">
                <a:solidFill>
                  <a:schemeClr val="dk1"/>
                </a:solidFill>
              </a:rPr>
              <a:t>       share the following…</a:t>
            </a:r>
            <a:endParaRPr sz="3600" i="1" dirty="0">
              <a:solidFill>
                <a:schemeClr val="dk1"/>
              </a:solidFill>
            </a:endParaRPr>
          </a:p>
          <a:p>
            <a:pPr marL="0" lvl="0" indent="0" algn="ctr" rtl="0">
              <a:lnSpc>
                <a:spcPct val="90000"/>
              </a:lnSpc>
              <a:spcBef>
                <a:spcPts val="0"/>
              </a:spcBef>
              <a:spcAft>
                <a:spcPts val="0"/>
              </a:spcAft>
              <a:buNone/>
            </a:pPr>
            <a:endParaRPr sz="800" i="1" dirty="0">
              <a:solidFill>
                <a:schemeClr val="dk1"/>
              </a:solidFill>
            </a:endParaRPr>
          </a:p>
          <a:p>
            <a:pPr marL="0" lvl="0" indent="0" algn="ctr" rtl="0">
              <a:lnSpc>
                <a:spcPct val="90000"/>
              </a:lnSpc>
              <a:spcBef>
                <a:spcPts val="0"/>
              </a:spcBef>
              <a:spcAft>
                <a:spcPts val="0"/>
              </a:spcAft>
              <a:buNone/>
            </a:pPr>
            <a:r>
              <a:rPr lang="en-US" sz="4000" b="1" dirty="0">
                <a:solidFill>
                  <a:schemeClr val="dk1"/>
                </a:solidFill>
              </a:rPr>
              <a:t>Name</a:t>
            </a:r>
          </a:p>
          <a:p>
            <a:pPr marL="0" lvl="0" indent="0" algn="ctr" rtl="0">
              <a:lnSpc>
                <a:spcPct val="90000"/>
              </a:lnSpc>
              <a:spcBef>
                <a:spcPts val="0"/>
              </a:spcBef>
              <a:spcAft>
                <a:spcPts val="0"/>
              </a:spcAft>
              <a:buNone/>
            </a:pPr>
            <a:r>
              <a:rPr lang="en-US" sz="4000" b="1" dirty="0">
                <a:solidFill>
                  <a:schemeClr val="dk1"/>
                </a:solidFill>
              </a:rPr>
              <a:t>Certificate Area</a:t>
            </a:r>
            <a:endParaRPr sz="4000" b="1"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Google Shape;255;p4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pic>
        <p:nvPicPr>
          <p:cNvPr id="256" name="Google Shape;256;p44"/>
          <p:cNvPicPr preferRelativeResize="0"/>
          <p:nvPr/>
        </p:nvPicPr>
        <p:blipFill>
          <a:blip r:embed="rId3">
            <a:alphaModFix/>
          </a:blip>
          <a:stretch>
            <a:fillRect/>
          </a:stretch>
        </p:blipFill>
        <p:spPr>
          <a:xfrm>
            <a:off x="185450" y="1153674"/>
            <a:ext cx="8520601" cy="42472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5"/>
          <p:cNvSpPr txBox="1">
            <a:spLocks noGrp="1"/>
          </p:cNvSpPr>
          <p:nvPr>
            <p:ph type="title"/>
          </p:nvPr>
        </p:nvSpPr>
        <p:spPr>
          <a:xfrm>
            <a:off x="451050" y="343133"/>
            <a:ext cx="8241900" cy="1000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3600" b="1"/>
              <a:t>MOC Important Dates and Deadlines</a:t>
            </a:r>
            <a:endParaRPr sz="3600" b="1"/>
          </a:p>
        </p:txBody>
      </p:sp>
      <p:sp>
        <p:nvSpPr>
          <p:cNvPr id="262" name="Google Shape;262;p45"/>
          <p:cNvSpPr txBox="1"/>
          <p:nvPr/>
        </p:nvSpPr>
        <p:spPr>
          <a:xfrm>
            <a:off x="305175" y="6306200"/>
            <a:ext cx="1797300" cy="4257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MOC Guide, page 2</a:t>
            </a:r>
            <a:endParaRPr/>
          </a:p>
        </p:txBody>
      </p:sp>
      <p:pic>
        <p:nvPicPr>
          <p:cNvPr id="263" name="Google Shape;263;p45"/>
          <p:cNvPicPr preferRelativeResize="0"/>
          <p:nvPr/>
        </p:nvPicPr>
        <p:blipFill>
          <a:blip r:embed="rId3">
            <a:alphaModFix/>
          </a:blip>
          <a:stretch>
            <a:fillRect/>
          </a:stretch>
        </p:blipFill>
        <p:spPr>
          <a:xfrm>
            <a:off x="223152" y="1759900"/>
            <a:ext cx="8469799" cy="2837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6"/>
          <p:cNvSpPr txBox="1">
            <a:spLocks noGrp="1"/>
          </p:cNvSpPr>
          <p:nvPr>
            <p:ph type="body" idx="1"/>
          </p:nvPr>
        </p:nvSpPr>
        <p:spPr>
          <a:xfrm>
            <a:off x="4627725" y="907350"/>
            <a:ext cx="4071600" cy="50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600" b="1"/>
              <a:t>Important Details</a:t>
            </a:r>
            <a:endParaRPr sz="2600" b="1"/>
          </a:p>
          <a:p>
            <a:pPr marL="457200" lvl="0" indent="-355600" algn="l" rtl="0">
              <a:spcBef>
                <a:spcPts val="0"/>
              </a:spcBef>
              <a:spcAft>
                <a:spcPts val="0"/>
              </a:spcAft>
              <a:buSzPts val="2000"/>
              <a:buChar char="•"/>
            </a:pPr>
            <a:r>
              <a:rPr lang="en-US" sz="2000"/>
              <a:t>Registration</a:t>
            </a:r>
            <a:endParaRPr sz="2000"/>
          </a:p>
          <a:p>
            <a:pPr marL="457200" lvl="0" indent="-355600" algn="l" rtl="0">
              <a:spcBef>
                <a:spcPts val="0"/>
              </a:spcBef>
              <a:spcAft>
                <a:spcPts val="0"/>
              </a:spcAft>
              <a:buSzPts val="2000"/>
              <a:buChar char="•"/>
            </a:pPr>
            <a:r>
              <a:rPr lang="en-US" sz="2000"/>
              <a:t>Fee</a:t>
            </a:r>
            <a:endParaRPr sz="2000"/>
          </a:p>
          <a:p>
            <a:pPr marL="457200" lvl="0" indent="-355600" algn="l" rtl="0">
              <a:spcBef>
                <a:spcPts val="0"/>
              </a:spcBef>
              <a:spcAft>
                <a:spcPts val="0"/>
              </a:spcAft>
              <a:buSzPts val="2000"/>
              <a:buChar char="•"/>
            </a:pPr>
            <a:r>
              <a:rPr lang="en-US" sz="2000"/>
              <a:t>Incentives</a:t>
            </a:r>
            <a:endParaRPr sz="2000"/>
          </a:p>
          <a:p>
            <a:pPr marL="457200" lvl="0" indent="-355600" algn="l" rtl="0">
              <a:spcBef>
                <a:spcPts val="0"/>
              </a:spcBef>
              <a:spcAft>
                <a:spcPts val="0"/>
              </a:spcAft>
              <a:buSzPts val="2000"/>
              <a:buChar char="•"/>
            </a:pPr>
            <a:r>
              <a:rPr lang="en-US" sz="2000"/>
              <a:t>National Board Policies (including ethics and  accommodations)</a:t>
            </a:r>
            <a:endParaRPr sz="2000"/>
          </a:p>
          <a:p>
            <a:pPr marL="457200" lvl="0" indent="-355600" algn="l" rtl="0">
              <a:spcBef>
                <a:spcPts val="0"/>
              </a:spcBef>
              <a:spcAft>
                <a:spcPts val="0"/>
              </a:spcAft>
              <a:buSzPts val="2000"/>
              <a:buChar char="•"/>
            </a:pPr>
            <a:r>
              <a:rPr lang="en-US" sz="2000"/>
              <a:t>National Board Candidate Management System</a:t>
            </a:r>
            <a:endParaRPr sz="2000"/>
          </a:p>
        </p:txBody>
      </p:sp>
      <p:pic>
        <p:nvPicPr>
          <p:cNvPr id="270" name="Google Shape;270;p46"/>
          <p:cNvPicPr preferRelativeResize="0"/>
          <p:nvPr/>
        </p:nvPicPr>
        <p:blipFill>
          <a:blip r:embed="rId3">
            <a:alphaModFix/>
          </a:blip>
          <a:stretch>
            <a:fillRect/>
          </a:stretch>
        </p:blipFill>
        <p:spPr>
          <a:xfrm>
            <a:off x="311700" y="1155625"/>
            <a:ext cx="3967239" cy="4555200"/>
          </a:xfrm>
          <a:prstGeom prst="rect">
            <a:avLst/>
          </a:prstGeom>
          <a:noFill/>
          <a:ln>
            <a:noFill/>
          </a:ln>
        </p:spPr>
      </p:pic>
      <p:sp>
        <p:nvSpPr>
          <p:cNvPr id="271" name="Google Shape;271;p46"/>
          <p:cNvSpPr txBox="1"/>
          <p:nvPr/>
        </p:nvSpPr>
        <p:spPr>
          <a:xfrm>
            <a:off x="4459125" y="5095650"/>
            <a:ext cx="4408800" cy="6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u="sng">
                <a:solidFill>
                  <a:schemeClr val="hlink"/>
                </a:solidFill>
                <a:hlinkClick r:id="rId4"/>
              </a:rPr>
              <a:t>Guide to Maintenance of Certification</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7"/>
          <p:cNvSpPr txBox="1">
            <a:spLocks noGrp="1"/>
          </p:cNvSpPr>
          <p:nvPr>
            <p:ph type="body" idx="1"/>
          </p:nvPr>
        </p:nvSpPr>
        <p:spPr>
          <a:xfrm>
            <a:off x="4614975" y="1082850"/>
            <a:ext cx="4071600" cy="50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600" b="1"/>
              <a:t>Important Details</a:t>
            </a:r>
            <a:endParaRPr sz="2600" b="1"/>
          </a:p>
          <a:p>
            <a:pPr marL="457200" lvl="0" indent="-355600" algn="l" rtl="0">
              <a:spcBef>
                <a:spcPts val="0"/>
              </a:spcBef>
              <a:spcAft>
                <a:spcPts val="0"/>
              </a:spcAft>
              <a:buSzPts val="2000"/>
              <a:buChar char="•"/>
            </a:pPr>
            <a:r>
              <a:rPr lang="en-US" sz="2000"/>
              <a:t>Requirements</a:t>
            </a:r>
            <a:endParaRPr sz="2000"/>
          </a:p>
          <a:p>
            <a:pPr marL="457200" lvl="0" indent="-355600" algn="l" rtl="0">
              <a:spcBef>
                <a:spcPts val="0"/>
              </a:spcBef>
              <a:spcAft>
                <a:spcPts val="0"/>
              </a:spcAft>
              <a:buSzPts val="2000"/>
              <a:buChar char="•"/>
            </a:pPr>
            <a:r>
              <a:rPr lang="en-US" sz="2000"/>
              <a:t>Policies and Guidelines</a:t>
            </a:r>
            <a:endParaRPr sz="2000"/>
          </a:p>
          <a:p>
            <a:pPr marL="457200" lvl="0" indent="-355600" algn="l" rtl="0">
              <a:spcBef>
                <a:spcPts val="0"/>
              </a:spcBef>
              <a:spcAft>
                <a:spcPts val="0"/>
              </a:spcAft>
              <a:buSzPts val="2000"/>
              <a:buChar char="•"/>
            </a:pPr>
            <a:r>
              <a:rPr lang="en-US" sz="2000"/>
              <a:t>Rubric</a:t>
            </a:r>
            <a:endParaRPr sz="2000"/>
          </a:p>
          <a:p>
            <a:pPr marL="457200" lvl="0" indent="-355600" algn="l" rtl="0">
              <a:spcBef>
                <a:spcPts val="0"/>
              </a:spcBef>
              <a:spcAft>
                <a:spcPts val="0"/>
              </a:spcAft>
              <a:buSzPts val="2000"/>
              <a:buChar char="•"/>
            </a:pPr>
            <a:r>
              <a:rPr lang="en-US" sz="2000"/>
              <a:t>Instructions for Developing Component 1 and 2</a:t>
            </a:r>
            <a:endParaRPr sz="2000"/>
          </a:p>
          <a:p>
            <a:pPr marL="457200" lvl="0" indent="-355600" algn="l" rtl="0">
              <a:spcBef>
                <a:spcPts val="0"/>
              </a:spcBef>
              <a:spcAft>
                <a:spcPts val="0"/>
              </a:spcAft>
              <a:buSzPts val="2000"/>
              <a:buChar char="•"/>
            </a:pPr>
            <a:r>
              <a:rPr lang="en-US" sz="2000"/>
              <a:t>Checklist</a:t>
            </a:r>
            <a:endParaRPr sz="2000"/>
          </a:p>
          <a:p>
            <a:pPr marL="457200" lvl="0" indent="-355600" algn="l" rtl="0">
              <a:spcBef>
                <a:spcPts val="0"/>
              </a:spcBef>
              <a:spcAft>
                <a:spcPts val="0"/>
              </a:spcAft>
              <a:buSzPts val="2000"/>
              <a:buChar char="•"/>
            </a:pPr>
            <a:r>
              <a:rPr lang="en-US" sz="2000"/>
              <a:t>Submission Information</a:t>
            </a:r>
            <a:endParaRPr sz="2000"/>
          </a:p>
        </p:txBody>
      </p:sp>
      <p:pic>
        <p:nvPicPr>
          <p:cNvPr id="278" name="Google Shape;278;p47"/>
          <p:cNvPicPr preferRelativeResize="0"/>
          <p:nvPr/>
        </p:nvPicPr>
        <p:blipFill>
          <a:blip r:embed="rId3">
            <a:alphaModFix/>
          </a:blip>
          <a:stretch>
            <a:fillRect/>
          </a:stretch>
        </p:blipFill>
        <p:spPr>
          <a:xfrm>
            <a:off x="453522" y="948725"/>
            <a:ext cx="3594219" cy="4555200"/>
          </a:xfrm>
          <a:prstGeom prst="rect">
            <a:avLst/>
          </a:prstGeom>
          <a:noFill/>
          <a:ln>
            <a:noFill/>
          </a:ln>
        </p:spPr>
      </p:pic>
      <p:sp>
        <p:nvSpPr>
          <p:cNvPr id="279" name="Google Shape;279;p47"/>
          <p:cNvSpPr txBox="1"/>
          <p:nvPr/>
        </p:nvSpPr>
        <p:spPr>
          <a:xfrm>
            <a:off x="4556750" y="4649325"/>
            <a:ext cx="4333500" cy="85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u="sng">
                <a:solidFill>
                  <a:schemeClr val="hlink"/>
                </a:solidFill>
                <a:hlinkClick r:id="rId4"/>
              </a:rPr>
              <a:t>Maintenance of Certification Instructions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graphicFrame>
        <p:nvGraphicFramePr>
          <p:cNvPr id="284" name="Google Shape;284;p48"/>
          <p:cNvGraphicFramePr/>
          <p:nvPr/>
        </p:nvGraphicFramePr>
        <p:xfrm>
          <a:off x="-5" y="-738560"/>
          <a:ext cx="9674475" cy="7289425"/>
        </p:xfrm>
        <a:graphic>
          <a:graphicData uri="http://schemas.openxmlformats.org/drawingml/2006/table">
            <a:tbl>
              <a:tblPr>
                <a:noFill/>
                <a:tableStyleId>{9E6BDFE9-A205-4F0D-99BB-BD46C758E4A4}</a:tableStyleId>
              </a:tblPr>
              <a:tblGrid>
                <a:gridCol w="4498375">
                  <a:extLst>
                    <a:ext uri="{9D8B030D-6E8A-4147-A177-3AD203B41FA5}">
                      <a16:colId xmlns:a16="http://schemas.microsoft.com/office/drawing/2014/main" val="20000"/>
                    </a:ext>
                  </a:extLst>
                </a:gridCol>
                <a:gridCol w="5176100">
                  <a:extLst>
                    <a:ext uri="{9D8B030D-6E8A-4147-A177-3AD203B41FA5}">
                      <a16:colId xmlns:a16="http://schemas.microsoft.com/office/drawing/2014/main" val="20001"/>
                    </a:ext>
                  </a:extLst>
                </a:gridCol>
              </a:tblGrid>
              <a:tr h="1637125">
                <a:tc>
                  <a:txBody>
                    <a:bodyPr/>
                    <a:lstStyle/>
                    <a:p>
                      <a:pPr marL="0" lvl="0" indent="0" algn="l" rtl="0">
                        <a:lnSpc>
                          <a:spcPct val="115000"/>
                        </a:lnSpc>
                        <a:spcBef>
                          <a:spcPts val="1600"/>
                        </a:spcBef>
                        <a:spcAft>
                          <a:spcPts val="0"/>
                        </a:spcAft>
                        <a:buNone/>
                      </a:pPr>
                      <a:r>
                        <a:rPr lang="en-US" sz="2500" b="1">
                          <a:solidFill>
                            <a:srgbClr val="FFFFFF"/>
                          </a:solidFill>
                        </a:rPr>
                        <a:t>    </a:t>
                      </a:r>
                      <a:endParaRPr sz="2500" b="1">
                        <a:solidFill>
                          <a:srgbClr val="FFFFFF"/>
                        </a:solidFill>
                      </a:endParaRPr>
                    </a:p>
                    <a:p>
                      <a:pPr marL="0" lvl="0" indent="0" algn="l" rtl="0">
                        <a:lnSpc>
                          <a:spcPct val="115000"/>
                        </a:lnSpc>
                        <a:spcBef>
                          <a:spcPts val="1600"/>
                        </a:spcBef>
                        <a:spcAft>
                          <a:spcPts val="0"/>
                        </a:spcAft>
                        <a:buNone/>
                      </a:pPr>
                      <a:r>
                        <a:rPr lang="en-US" sz="2500" b="1">
                          <a:solidFill>
                            <a:srgbClr val="FFFFFF"/>
                          </a:solidFill>
                        </a:rPr>
                        <a:t>  Initial Certification</a:t>
                      </a:r>
                      <a:endParaRPr sz="2500" b="1">
                        <a:solidFill>
                          <a:srgbClr val="FFFFFF"/>
                        </a:solidFill>
                      </a:endParaRPr>
                    </a:p>
                  </a:txBody>
                  <a:tcPr marL="68575" marR="68575"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FA589"/>
                    </a:solidFill>
                  </a:tcPr>
                </a:tc>
                <a:tc>
                  <a:txBody>
                    <a:bodyPr/>
                    <a:lstStyle/>
                    <a:p>
                      <a:pPr marL="0" lvl="0" indent="0" algn="l" rtl="0">
                        <a:lnSpc>
                          <a:spcPct val="115000"/>
                        </a:lnSpc>
                        <a:spcBef>
                          <a:spcPts val="1600"/>
                        </a:spcBef>
                        <a:spcAft>
                          <a:spcPts val="0"/>
                        </a:spcAft>
                        <a:buNone/>
                      </a:pPr>
                      <a:r>
                        <a:rPr lang="en-US" sz="2500" b="1">
                          <a:solidFill>
                            <a:srgbClr val="FFFFFF"/>
                          </a:solidFill>
                        </a:rPr>
                        <a:t>  </a:t>
                      </a:r>
                      <a:endParaRPr sz="2500" b="1">
                        <a:solidFill>
                          <a:srgbClr val="FFFFFF"/>
                        </a:solidFill>
                      </a:endParaRPr>
                    </a:p>
                    <a:p>
                      <a:pPr marL="0" lvl="0" indent="0" algn="l" rtl="0">
                        <a:lnSpc>
                          <a:spcPct val="115000"/>
                        </a:lnSpc>
                        <a:spcBef>
                          <a:spcPts val="1600"/>
                        </a:spcBef>
                        <a:spcAft>
                          <a:spcPts val="0"/>
                        </a:spcAft>
                        <a:buNone/>
                      </a:pPr>
                      <a:r>
                        <a:rPr lang="en-US" sz="2500" b="1">
                          <a:solidFill>
                            <a:srgbClr val="FFFFFF"/>
                          </a:solidFill>
                        </a:rPr>
                        <a:t> Maintenance of Certification</a:t>
                      </a:r>
                      <a:endParaRPr sz="2500" b="1">
                        <a:solidFill>
                          <a:srgbClr val="FFFFFF"/>
                        </a:solidFill>
                      </a:endParaRPr>
                    </a:p>
                  </a:txBody>
                  <a:tcPr marL="68575" marR="68575" marT="121900" marB="1219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FA589"/>
                    </a:solidFill>
                  </a:tcPr>
                </a:tc>
                <a:extLst>
                  <a:ext uri="{0D108BD9-81ED-4DB2-BD59-A6C34878D82A}">
                    <a16:rowId xmlns:a16="http://schemas.microsoft.com/office/drawing/2014/main" val="10000"/>
                  </a:ext>
                </a:extLst>
              </a:tr>
              <a:tr h="700800">
                <a:tc>
                  <a:txBody>
                    <a:bodyPr/>
                    <a:lstStyle/>
                    <a:p>
                      <a:pPr marL="0" lvl="0" indent="0" algn="l" rtl="0">
                        <a:lnSpc>
                          <a:spcPct val="115000"/>
                        </a:lnSpc>
                        <a:spcBef>
                          <a:spcPts val="1600"/>
                        </a:spcBef>
                        <a:spcAft>
                          <a:spcPts val="0"/>
                        </a:spcAft>
                        <a:buNone/>
                      </a:pPr>
                      <a:r>
                        <a:rPr lang="en-US" sz="1800"/>
                        <a:t>4 Components</a:t>
                      </a:r>
                      <a:endParaRPr sz="1800"/>
                    </a:p>
                  </a:txBody>
                  <a:tcPr marL="68575" marR="68575"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1600"/>
                        </a:spcBef>
                        <a:spcAft>
                          <a:spcPts val="0"/>
                        </a:spcAft>
                        <a:buNone/>
                      </a:pPr>
                      <a:r>
                        <a:rPr lang="en-US" sz="1800"/>
                        <a:t>2 Components</a:t>
                      </a:r>
                      <a:endParaRPr sz="1800"/>
                    </a:p>
                  </a:txBody>
                  <a:tcPr marL="68575" marR="68575"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00800">
                <a:tc>
                  <a:txBody>
                    <a:bodyPr/>
                    <a:lstStyle/>
                    <a:p>
                      <a:pPr marL="0" lvl="0" indent="0" algn="l" rtl="0">
                        <a:lnSpc>
                          <a:spcPct val="115000"/>
                        </a:lnSpc>
                        <a:spcBef>
                          <a:spcPts val="1600"/>
                        </a:spcBef>
                        <a:spcAft>
                          <a:spcPts val="0"/>
                        </a:spcAft>
                        <a:buNone/>
                      </a:pPr>
                      <a:r>
                        <a:rPr lang="en-US" sz="1800"/>
                        <a:t>Individual Component Evaluation</a:t>
                      </a:r>
                      <a:endParaRPr sz="1800"/>
                    </a:p>
                  </a:txBody>
                  <a:tcPr marL="68575" marR="68575"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1600"/>
                        </a:spcBef>
                        <a:spcAft>
                          <a:spcPts val="0"/>
                        </a:spcAft>
                        <a:buNone/>
                      </a:pPr>
                      <a:r>
                        <a:rPr lang="en-US" sz="1800"/>
                        <a:t>Holistic Evaluation</a:t>
                      </a:r>
                      <a:endParaRPr sz="1800"/>
                    </a:p>
                  </a:txBody>
                  <a:tcPr marL="68575" marR="68575"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00800">
                <a:tc>
                  <a:txBody>
                    <a:bodyPr/>
                    <a:lstStyle/>
                    <a:p>
                      <a:pPr marL="0" lvl="0" indent="0" algn="l" rtl="0">
                        <a:lnSpc>
                          <a:spcPct val="115000"/>
                        </a:lnSpc>
                        <a:spcBef>
                          <a:spcPts val="1600"/>
                        </a:spcBef>
                        <a:spcAft>
                          <a:spcPts val="0"/>
                        </a:spcAft>
                        <a:buNone/>
                      </a:pPr>
                      <a:r>
                        <a:rPr lang="en-US" sz="1800"/>
                        <a:t>Clear, Consistent, Convincing Evidence</a:t>
                      </a:r>
                      <a:endParaRPr sz="1800"/>
                    </a:p>
                  </a:txBody>
                  <a:tcPr marL="68575" marR="68575"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1600"/>
                        </a:spcBef>
                        <a:spcAft>
                          <a:spcPts val="0"/>
                        </a:spcAft>
                        <a:buNone/>
                      </a:pPr>
                      <a:r>
                        <a:rPr lang="en-US" sz="1800"/>
                        <a:t>Sufficient Evidence</a:t>
                      </a:r>
                      <a:endParaRPr sz="1800"/>
                    </a:p>
                  </a:txBody>
                  <a:tcPr marL="68575" marR="68575"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200450">
                <a:tc>
                  <a:txBody>
                    <a:bodyPr/>
                    <a:lstStyle/>
                    <a:p>
                      <a:pPr marL="0" lvl="0" indent="0" algn="l" rtl="0">
                        <a:lnSpc>
                          <a:spcPct val="115000"/>
                        </a:lnSpc>
                        <a:spcBef>
                          <a:spcPts val="1600"/>
                        </a:spcBef>
                        <a:spcAft>
                          <a:spcPts val="0"/>
                        </a:spcAft>
                        <a:buNone/>
                      </a:pPr>
                      <a:r>
                        <a:rPr lang="en-US" sz="1800"/>
                        <a:t>Numerical Score</a:t>
                      </a:r>
                      <a:endParaRPr sz="1800"/>
                    </a:p>
                  </a:txBody>
                  <a:tcPr marL="68575" marR="68575"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1600"/>
                        </a:spcBef>
                        <a:spcAft>
                          <a:spcPts val="0"/>
                        </a:spcAft>
                        <a:buNone/>
                      </a:pPr>
                      <a:r>
                        <a:rPr lang="en-US" sz="1800"/>
                        <a:t>Maintain/Not Maintain Decision </a:t>
                      </a:r>
                      <a:endParaRPr sz="1800"/>
                    </a:p>
                    <a:p>
                      <a:pPr marL="0" lvl="0" indent="0" algn="l" rtl="0">
                        <a:lnSpc>
                          <a:spcPct val="115000"/>
                        </a:lnSpc>
                        <a:spcBef>
                          <a:spcPts val="1600"/>
                        </a:spcBef>
                        <a:spcAft>
                          <a:spcPts val="0"/>
                        </a:spcAft>
                        <a:buNone/>
                      </a:pPr>
                      <a:r>
                        <a:rPr lang="en-US" sz="1800"/>
                        <a:t>(with feedback)</a:t>
                      </a:r>
                      <a:endParaRPr sz="1800"/>
                    </a:p>
                  </a:txBody>
                  <a:tcPr marL="68575" marR="68575"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700800">
                <a:tc>
                  <a:txBody>
                    <a:bodyPr/>
                    <a:lstStyle/>
                    <a:p>
                      <a:pPr marL="0" lvl="0" indent="0" algn="l" rtl="0">
                        <a:lnSpc>
                          <a:spcPct val="115000"/>
                        </a:lnSpc>
                        <a:spcBef>
                          <a:spcPts val="1600"/>
                        </a:spcBef>
                        <a:spcAft>
                          <a:spcPts val="0"/>
                        </a:spcAft>
                        <a:buNone/>
                      </a:pPr>
                      <a:r>
                        <a:rPr lang="en-US" sz="1800"/>
                        <a:t>Assessment Center</a:t>
                      </a:r>
                      <a:endParaRPr sz="1800"/>
                    </a:p>
                  </a:txBody>
                  <a:tcPr marL="68575" marR="68575"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1600"/>
                        </a:spcBef>
                        <a:spcAft>
                          <a:spcPts val="0"/>
                        </a:spcAft>
                        <a:buNone/>
                      </a:pPr>
                      <a:r>
                        <a:rPr lang="en-US" sz="1800"/>
                        <a:t>No Assessment Center</a:t>
                      </a:r>
                      <a:endParaRPr sz="1800"/>
                    </a:p>
                  </a:txBody>
                  <a:tcPr marL="68575" marR="68575"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991375">
                <a:tc>
                  <a:txBody>
                    <a:bodyPr/>
                    <a:lstStyle/>
                    <a:p>
                      <a:pPr marL="0" lvl="0" indent="0" algn="l" rtl="0">
                        <a:lnSpc>
                          <a:spcPct val="115000"/>
                        </a:lnSpc>
                        <a:spcBef>
                          <a:spcPts val="1600"/>
                        </a:spcBef>
                        <a:spcAft>
                          <a:spcPts val="0"/>
                        </a:spcAft>
                        <a:buNone/>
                      </a:pPr>
                      <a:r>
                        <a:rPr lang="en-US" sz="1800"/>
                        <a:t>Initial Cost $1,975 (minimum)</a:t>
                      </a:r>
                      <a:endParaRPr sz="1800"/>
                    </a:p>
                  </a:txBody>
                  <a:tcPr marL="68575" marR="68575"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1600"/>
                        </a:spcBef>
                        <a:spcAft>
                          <a:spcPts val="0"/>
                        </a:spcAft>
                        <a:buNone/>
                      </a:pPr>
                      <a:r>
                        <a:rPr lang="en-US" sz="1800"/>
                        <a:t>MOC Cost $495 + $75 registration ($570 total)</a:t>
                      </a:r>
                      <a:endParaRPr sz="1800"/>
                    </a:p>
                  </a:txBody>
                  <a:tcPr marL="68575" marR="68575"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657275">
                <a:tc>
                  <a:txBody>
                    <a:bodyPr/>
                    <a:lstStyle/>
                    <a:p>
                      <a:pPr marL="0" lvl="0" indent="0" algn="l" rtl="0">
                        <a:lnSpc>
                          <a:spcPct val="115000"/>
                        </a:lnSpc>
                        <a:spcBef>
                          <a:spcPts val="1600"/>
                        </a:spcBef>
                        <a:spcAft>
                          <a:spcPts val="0"/>
                        </a:spcAft>
                        <a:buNone/>
                      </a:pPr>
                      <a:r>
                        <a:rPr lang="en-US" sz="1800"/>
                        <a:t>Estimated Hours 200+ hours</a:t>
                      </a:r>
                      <a:endParaRPr sz="1800"/>
                    </a:p>
                  </a:txBody>
                  <a:tcPr marL="68575" marR="68575"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1600"/>
                        </a:spcBef>
                        <a:spcAft>
                          <a:spcPts val="0"/>
                        </a:spcAft>
                        <a:buNone/>
                      </a:pPr>
                      <a:r>
                        <a:rPr lang="en-US" sz="1800"/>
                        <a:t>Estimated Hours 50+ hours</a:t>
                      </a:r>
                      <a:endParaRPr sz="1800"/>
                    </a:p>
                  </a:txBody>
                  <a:tcPr marL="68575" marR="68575" marT="121900" marB="1219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9"/>
          <p:cNvSpPr txBox="1">
            <a:spLocks noGrp="1"/>
          </p:cNvSpPr>
          <p:nvPr>
            <p:ph type="title"/>
          </p:nvPr>
        </p:nvSpPr>
        <p:spPr>
          <a:xfrm>
            <a:off x="183300" y="91100"/>
            <a:ext cx="8777400" cy="1000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3600" b="1">
                <a:solidFill>
                  <a:srgbClr val="000000"/>
                </a:solidFill>
              </a:rPr>
              <a:t>Maintenance of Certification is</a:t>
            </a:r>
            <a:endParaRPr sz="3600" b="1">
              <a:solidFill>
                <a:srgbClr val="000000"/>
              </a:solidFill>
            </a:endParaRPr>
          </a:p>
          <a:p>
            <a:pPr marL="0" lvl="0" indent="0" algn="ctr" rtl="0">
              <a:lnSpc>
                <a:spcPct val="100000"/>
              </a:lnSpc>
              <a:spcBef>
                <a:spcPts val="0"/>
              </a:spcBef>
              <a:spcAft>
                <a:spcPts val="0"/>
              </a:spcAft>
              <a:buSzPts val="3000"/>
              <a:buNone/>
            </a:pPr>
            <a:r>
              <a:rPr lang="en-US" sz="3200" b="1">
                <a:solidFill>
                  <a:srgbClr val="000000"/>
                </a:solidFill>
              </a:rPr>
              <a:t>NOT RE-Certifying</a:t>
            </a:r>
            <a:r>
              <a:rPr lang="en-US" sz="3600" b="1">
                <a:solidFill>
                  <a:srgbClr val="000000"/>
                </a:solidFill>
              </a:rPr>
              <a:t> </a:t>
            </a:r>
            <a:endParaRPr sz="3600" b="1">
              <a:solidFill>
                <a:srgbClr val="000000"/>
              </a:solidFill>
            </a:endParaRPr>
          </a:p>
        </p:txBody>
      </p:sp>
      <p:sp>
        <p:nvSpPr>
          <p:cNvPr id="290" name="Google Shape;290;p49"/>
          <p:cNvSpPr txBox="1">
            <a:spLocks noGrp="1"/>
          </p:cNvSpPr>
          <p:nvPr>
            <p:ph type="body" idx="1"/>
          </p:nvPr>
        </p:nvSpPr>
        <p:spPr>
          <a:xfrm>
            <a:off x="266550" y="1333139"/>
            <a:ext cx="8610900" cy="3896100"/>
          </a:xfrm>
          <a:prstGeom prst="rect">
            <a:avLst/>
          </a:prstGeom>
          <a:noFill/>
          <a:ln>
            <a:noFill/>
          </a:ln>
        </p:spPr>
        <p:txBody>
          <a:bodyPr spcFirstLastPara="1" wrap="square" lIns="91425" tIns="91425" rIns="91425" bIns="91425" anchor="t" anchorCtr="0">
            <a:noAutofit/>
          </a:bodyPr>
          <a:lstStyle/>
          <a:p>
            <a:pPr marL="457200" lvl="0" indent="-361950" algn="l" rtl="0">
              <a:lnSpc>
                <a:spcPct val="100000"/>
              </a:lnSpc>
              <a:spcBef>
                <a:spcPts val="600"/>
              </a:spcBef>
              <a:spcAft>
                <a:spcPts val="0"/>
              </a:spcAft>
              <a:buClr>
                <a:srgbClr val="000000"/>
              </a:buClr>
              <a:buSzPts val="2100"/>
              <a:buChar char="●"/>
            </a:pPr>
            <a:r>
              <a:rPr lang="en-US" sz="2100">
                <a:solidFill>
                  <a:srgbClr val="000000"/>
                </a:solidFill>
              </a:rPr>
              <a:t>You are keeping your certificate active – not recertifying.</a:t>
            </a:r>
            <a:endParaRPr sz="2100">
              <a:solidFill>
                <a:srgbClr val="000000"/>
              </a:solidFill>
            </a:endParaRPr>
          </a:p>
          <a:p>
            <a:pPr marL="457200" lvl="0" indent="-361950" algn="l" rtl="0">
              <a:lnSpc>
                <a:spcPct val="100000"/>
              </a:lnSpc>
              <a:spcBef>
                <a:spcPts val="600"/>
              </a:spcBef>
              <a:spcAft>
                <a:spcPts val="0"/>
              </a:spcAft>
              <a:buClr>
                <a:srgbClr val="000000"/>
              </a:buClr>
              <a:buSzPts val="2100"/>
              <a:buChar char="●"/>
            </a:pPr>
            <a:r>
              <a:rPr lang="en-US" sz="2100">
                <a:solidFill>
                  <a:srgbClr val="000000"/>
                </a:solidFill>
              </a:rPr>
              <a:t>MOC measures how you, as an NBCT, have continued to grow in your professional experiences, with a focus on positively impacting student learning.</a:t>
            </a:r>
            <a:endParaRPr sz="2100">
              <a:solidFill>
                <a:srgbClr val="000000"/>
              </a:solidFill>
            </a:endParaRPr>
          </a:p>
          <a:p>
            <a:pPr marL="457200" lvl="0" indent="-361950" algn="l" rtl="0">
              <a:lnSpc>
                <a:spcPct val="100000"/>
              </a:lnSpc>
              <a:spcBef>
                <a:spcPts val="600"/>
              </a:spcBef>
              <a:spcAft>
                <a:spcPts val="0"/>
              </a:spcAft>
              <a:buClr>
                <a:srgbClr val="000000"/>
              </a:buClr>
              <a:buSzPts val="2100"/>
              <a:buChar char="●"/>
            </a:pPr>
            <a:r>
              <a:rPr lang="en-US" sz="2100">
                <a:solidFill>
                  <a:srgbClr val="000000"/>
                </a:solidFill>
              </a:rPr>
              <a:t>This means you are providing evidence that your teaching practice still exemplifies your certificate area standards, the Architecture of Accomplished Teaching, and the NBPTS Five Core Propositions.</a:t>
            </a:r>
            <a:endParaRPr sz="2100">
              <a:solidFill>
                <a:srgbClr val="000000"/>
              </a:solidFill>
            </a:endParaRPr>
          </a:p>
          <a:p>
            <a:pPr marL="457200" lvl="0" indent="-361950" algn="l" rtl="0">
              <a:lnSpc>
                <a:spcPct val="100000"/>
              </a:lnSpc>
              <a:spcBef>
                <a:spcPts val="600"/>
              </a:spcBef>
              <a:spcAft>
                <a:spcPts val="0"/>
              </a:spcAft>
              <a:buClr>
                <a:srgbClr val="000000"/>
              </a:buClr>
              <a:buSzPts val="2100"/>
              <a:buChar char="●"/>
            </a:pPr>
            <a:r>
              <a:rPr lang="en-US" sz="2100">
                <a:solidFill>
                  <a:srgbClr val="000000"/>
                </a:solidFill>
              </a:rPr>
              <a:t>Remember, you’ve already demonstrated that you are an accomplished teacher. </a:t>
            </a:r>
            <a:endParaRPr sz="2100">
              <a:solidFill>
                <a:srgbClr val="000000"/>
              </a:solidFill>
            </a:endParaRPr>
          </a:p>
        </p:txBody>
      </p:sp>
      <p:sp>
        <p:nvSpPr>
          <p:cNvPr id="291" name="Google Shape;291;p4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92" name="Google Shape;292;p49"/>
          <p:cNvSpPr txBox="1"/>
          <p:nvPr/>
        </p:nvSpPr>
        <p:spPr>
          <a:xfrm>
            <a:off x="305175" y="6306200"/>
            <a:ext cx="4363200" cy="4257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Make sure to read the MOC Instructions, page 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0"/>
          <p:cNvSpPr txBox="1">
            <a:spLocks noGrp="1"/>
          </p:cNvSpPr>
          <p:nvPr>
            <p:ph type="title"/>
          </p:nvPr>
        </p:nvSpPr>
        <p:spPr>
          <a:xfrm>
            <a:off x="1825800" y="138867"/>
            <a:ext cx="5492400" cy="1021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000"/>
              <a:buNone/>
            </a:pPr>
            <a:r>
              <a:rPr lang="en-US" sz="3600" b="1"/>
              <a:t>Vocabulary</a:t>
            </a:r>
            <a:endParaRPr sz="3600" b="1"/>
          </a:p>
        </p:txBody>
      </p:sp>
      <p:sp>
        <p:nvSpPr>
          <p:cNvPr id="298" name="Google Shape;298;p5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99" name="Google Shape;299;p50"/>
          <p:cNvSpPr txBox="1">
            <a:spLocks noGrp="1"/>
          </p:cNvSpPr>
          <p:nvPr>
            <p:ph type="body" idx="1"/>
          </p:nvPr>
        </p:nvSpPr>
        <p:spPr>
          <a:xfrm>
            <a:off x="493800" y="1302767"/>
            <a:ext cx="8156400" cy="4560000"/>
          </a:xfrm>
          <a:prstGeom prst="rect">
            <a:avLst/>
          </a:prstGeom>
          <a:noFill/>
          <a:ln>
            <a:noFill/>
          </a:ln>
        </p:spPr>
        <p:txBody>
          <a:bodyPr spcFirstLastPara="1" wrap="square" lIns="91425" tIns="91425" rIns="91425" bIns="91425" anchor="t" anchorCtr="0">
            <a:noAutofit/>
          </a:bodyPr>
          <a:lstStyle/>
          <a:p>
            <a:pPr marL="457200" lvl="0" indent="-361950" algn="l" rtl="0">
              <a:lnSpc>
                <a:spcPct val="100000"/>
              </a:lnSpc>
              <a:spcBef>
                <a:spcPts val="1000"/>
              </a:spcBef>
              <a:spcAft>
                <a:spcPts val="0"/>
              </a:spcAft>
              <a:buClr>
                <a:srgbClr val="000000"/>
              </a:buClr>
              <a:buSzPts val="2100"/>
              <a:buChar char="●"/>
            </a:pPr>
            <a:r>
              <a:rPr lang="en-US" sz="2100" b="1">
                <a:solidFill>
                  <a:srgbClr val="000000"/>
                </a:solidFill>
              </a:rPr>
              <a:t>MOC:</a:t>
            </a:r>
            <a:r>
              <a:rPr lang="en-US" sz="2100">
                <a:solidFill>
                  <a:srgbClr val="000000"/>
                </a:solidFill>
              </a:rPr>
              <a:t> Maintenance of Certification</a:t>
            </a:r>
            <a:endParaRPr sz="2100">
              <a:solidFill>
                <a:srgbClr val="000000"/>
              </a:solidFill>
            </a:endParaRPr>
          </a:p>
          <a:p>
            <a:pPr marL="457200" lvl="0" indent="-361950" algn="l" rtl="0">
              <a:lnSpc>
                <a:spcPct val="100000"/>
              </a:lnSpc>
              <a:spcBef>
                <a:spcPts val="1000"/>
              </a:spcBef>
              <a:spcAft>
                <a:spcPts val="0"/>
              </a:spcAft>
              <a:buClr>
                <a:srgbClr val="000000"/>
              </a:buClr>
              <a:buSzPts val="2100"/>
              <a:buChar char="●"/>
            </a:pPr>
            <a:r>
              <a:rPr lang="en-US" sz="2100" b="1">
                <a:solidFill>
                  <a:srgbClr val="000000"/>
                </a:solidFill>
              </a:rPr>
              <a:t>PGE: </a:t>
            </a:r>
            <a:r>
              <a:rPr lang="en-US" sz="2100">
                <a:solidFill>
                  <a:srgbClr val="000000"/>
                </a:solidFill>
              </a:rPr>
              <a:t>A Professional Growth Experience is an activity in which you learn something new that has influence within or beyond the classroom and has a DIRECT or INDIRECT impact on student learning.</a:t>
            </a:r>
            <a:endParaRPr sz="2100">
              <a:solidFill>
                <a:srgbClr val="000000"/>
              </a:solidFill>
            </a:endParaRPr>
          </a:p>
          <a:p>
            <a:pPr marL="457200" lvl="0" indent="-361950" algn="l" rtl="0">
              <a:lnSpc>
                <a:spcPct val="100000"/>
              </a:lnSpc>
              <a:spcBef>
                <a:spcPts val="1000"/>
              </a:spcBef>
              <a:spcAft>
                <a:spcPts val="0"/>
              </a:spcAft>
              <a:buClr>
                <a:srgbClr val="000000"/>
              </a:buClr>
              <a:buSzPts val="2100"/>
              <a:buChar char="●"/>
            </a:pPr>
            <a:r>
              <a:rPr lang="en-US" sz="2100" b="1">
                <a:solidFill>
                  <a:srgbClr val="000000"/>
                </a:solidFill>
              </a:rPr>
              <a:t>SOP: </a:t>
            </a:r>
            <a:r>
              <a:rPr lang="en-US" sz="2100">
                <a:solidFill>
                  <a:srgbClr val="000000"/>
                </a:solidFill>
              </a:rPr>
              <a:t>Samples of Products, which are documents used as evidence to provide clarification and/or enhancement of the PGE</a:t>
            </a:r>
            <a:endParaRPr sz="21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305" name="Google Shape;305;p51"/>
          <p:cNvPicPr preferRelativeResize="0"/>
          <p:nvPr/>
        </p:nvPicPr>
        <p:blipFill rotWithShape="1">
          <a:blip r:embed="rId3">
            <a:alphaModFix/>
          </a:blip>
          <a:srcRect l="695"/>
          <a:stretch/>
        </p:blipFill>
        <p:spPr>
          <a:xfrm>
            <a:off x="192088" y="-1509843"/>
            <a:ext cx="8951924" cy="69555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311" name="Google Shape;311;p52"/>
          <p:cNvPicPr preferRelativeResize="0"/>
          <p:nvPr/>
        </p:nvPicPr>
        <p:blipFill rotWithShape="1">
          <a:blip r:embed="rId3">
            <a:alphaModFix/>
          </a:blip>
          <a:srcRect r="1029"/>
          <a:stretch/>
        </p:blipFill>
        <p:spPr>
          <a:xfrm>
            <a:off x="136132" y="76200"/>
            <a:ext cx="8891392" cy="6858000"/>
          </a:xfrm>
          <a:prstGeom prst="rect">
            <a:avLst/>
          </a:prstGeom>
          <a:noFill/>
          <a:ln>
            <a:noFill/>
          </a:ln>
        </p:spPr>
      </p:pic>
      <p:pic>
        <p:nvPicPr>
          <p:cNvPr id="312" name="Google Shape;312;p52"/>
          <p:cNvPicPr preferRelativeResize="0"/>
          <p:nvPr/>
        </p:nvPicPr>
        <p:blipFill>
          <a:blip r:embed="rId4">
            <a:alphaModFix/>
          </a:blip>
          <a:stretch>
            <a:fillRect/>
          </a:stretch>
        </p:blipFill>
        <p:spPr>
          <a:xfrm>
            <a:off x="429020" y="-848195"/>
            <a:ext cx="9245750" cy="70658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US" sz="3600" b="1">
                <a:highlight>
                  <a:srgbClr val="FFFFFF"/>
                </a:highlight>
              </a:rPr>
              <a:t>MOC Components</a:t>
            </a:r>
            <a:endParaRPr sz="3600"/>
          </a:p>
        </p:txBody>
      </p:sp>
      <p:sp>
        <p:nvSpPr>
          <p:cNvPr id="319" name="Google Shape;319;p53"/>
          <p:cNvSpPr txBox="1">
            <a:spLocks noGrp="1"/>
          </p:cNvSpPr>
          <p:nvPr>
            <p:ph type="body" idx="1"/>
          </p:nvPr>
        </p:nvSpPr>
        <p:spPr>
          <a:xfrm>
            <a:off x="311700" y="12318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80"/>
              </a:spcBef>
              <a:spcAft>
                <a:spcPts val="0"/>
              </a:spcAft>
              <a:buSzPts val="1400"/>
              <a:buNone/>
            </a:pPr>
            <a:endParaRPr sz="2200">
              <a:highlight>
                <a:srgbClr val="FFFFFF"/>
              </a:highlight>
            </a:endParaRPr>
          </a:p>
          <a:p>
            <a:pPr marL="0" lvl="0" indent="0" algn="l" rtl="0">
              <a:lnSpc>
                <a:spcPct val="100000"/>
              </a:lnSpc>
              <a:spcBef>
                <a:spcPts val="480"/>
              </a:spcBef>
              <a:spcAft>
                <a:spcPts val="0"/>
              </a:spcAft>
              <a:buSzPts val="1400"/>
              <a:buNone/>
            </a:pPr>
            <a:r>
              <a:rPr lang="en-US" sz="2200">
                <a:highlight>
                  <a:srgbClr val="FFFFFF"/>
                </a:highlight>
              </a:rPr>
              <a:t>The MOC process consists of a portfolio submission of </a:t>
            </a:r>
            <a:r>
              <a:rPr lang="en-US" sz="2200" b="1" u="sng">
                <a:highlight>
                  <a:srgbClr val="FFFFFF"/>
                </a:highlight>
              </a:rPr>
              <a:t>two</a:t>
            </a:r>
            <a:r>
              <a:rPr lang="en-US" sz="2200">
                <a:highlight>
                  <a:srgbClr val="FFFFFF"/>
                </a:highlight>
              </a:rPr>
              <a:t> components. These two components draw upon two Professional Growth Experiences (PGEs) </a:t>
            </a:r>
            <a:r>
              <a:rPr lang="en-US" sz="2200">
                <a:solidFill>
                  <a:schemeClr val="dk1"/>
                </a:solidFill>
              </a:rPr>
              <a:t>must demonstrate that your professional growth continues to align with </a:t>
            </a:r>
            <a:r>
              <a:rPr lang="en-US" sz="2200">
                <a:solidFill>
                  <a:schemeClr val="dk1"/>
                </a:solidFill>
                <a:highlight>
                  <a:schemeClr val="lt1"/>
                </a:highlight>
                <a:uFill>
                  <a:noFill/>
                </a:uFill>
                <a:hlinkClick r:id="rId3">
                  <a:extLst>
                    <a:ext uri="{A12FA001-AC4F-418D-AE19-62706E023703}">
                      <ahyp:hlinkClr xmlns:ahyp="http://schemas.microsoft.com/office/drawing/2018/hyperlinkcolor" val="tx"/>
                    </a:ext>
                  </a:extLst>
                </a:hlinkClick>
              </a:rPr>
              <a:t>the </a:t>
            </a:r>
            <a:r>
              <a:rPr lang="en-US" sz="2200" b="1">
                <a:solidFill>
                  <a:schemeClr val="dk1"/>
                </a:solidFill>
                <a:highlight>
                  <a:schemeClr val="lt1"/>
                </a:highlight>
                <a:uFill>
                  <a:noFill/>
                </a:uFill>
                <a:hlinkClick r:id="rId3">
                  <a:extLst>
                    <a:ext uri="{A12FA001-AC4F-418D-AE19-62706E023703}">
                      <ahyp:hlinkClr xmlns:ahyp="http://schemas.microsoft.com/office/drawing/2018/hyperlinkcolor" val="tx"/>
                    </a:ext>
                  </a:extLst>
                </a:hlinkClick>
              </a:rPr>
              <a:t>Five Core Propositions, the Architecture of Accomplished Teaching, and the current National Board Standards</a:t>
            </a:r>
            <a:r>
              <a:rPr lang="en-US" sz="2200">
                <a:solidFill>
                  <a:schemeClr val="dk1"/>
                </a:solidFill>
                <a:highlight>
                  <a:schemeClr val="lt1"/>
                </a:highlight>
                <a:uFill>
                  <a:noFill/>
                </a:uFill>
                <a:hlinkClick r:id="rId3">
                  <a:extLst>
                    <a:ext uri="{A12FA001-AC4F-418D-AE19-62706E023703}">
                      <ahyp:hlinkClr xmlns:ahyp="http://schemas.microsoft.com/office/drawing/2018/hyperlinkcolor" val="tx"/>
                    </a:ext>
                  </a:extLst>
                </a:hlinkClick>
              </a:rPr>
              <a:t> </a:t>
            </a:r>
            <a:r>
              <a:rPr lang="en-US" sz="2200">
                <a:solidFill>
                  <a:schemeClr val="dk1"/>
                </a:solidFill>
                <a:highlight>
                  <a:schemeClr val="lt1"/>
                </a:highlight>
              </a:rPr>
              <a:t>in your original certificate (content and developmental) area</a:t>
            </a:r>
            <a:r>
              <a:rPr lang="en-US" sz="2200">
                <a:solidFill>
                  <a:schemeClr val="dk1"/>
                </a:solidFill>
              </a:rPr>
              <a:t>.</a:t>
            </a:r>
            <a:endParaRPr sz="2200">
              <a:solidFill>
                <a:schemeClr val="dk1"/>
              </a:solidFill>
            </a:endParaRPr>
          </a:p>
          <a:p>
            <a:pPr marL="0" lvl="0" indent="0" algn="l" rtl="0">
              <a:lnSpc>
                <a:spcPct val="100000"/>
              </a:lnSpc>
              <a:spcBef>
                <a:spcPts val="480"/>
              </a:spcBef>
              <a:spcAft>
                <a:spcPts val="0"/>
              </a:spcAft>
              <a:buSzPts val="1400"/>
              <a:buNone/>
            </a:pPr>
            <a:endParaRPr sz="2200">
              <a:highlight>
                <a:srgbClr val="FFFFFF"/>
              </a:highlight>
            </a:endParaRPr>
          </a:p>
          <a:p>
            <a:pPr marL="0" lvl="0" indent="0" algn="l" rtl="0">
              <a:lnSpc>
                <a:spcPct val="100000"/>
              </a:lnSpc>
              <a:spcBef>
                <a:spcPts val="480"/>
              </a:spcBef>
              <a:spcAft>
                <a:spcPts val="0"/>
              </a:spcAft>
              <a:buSzPts val="1400"/>
              <a:buNone/>
            </a:pPr>
            <a:endParaRPr sz="2200">
              <a:highlight>
                <a:srgbClr val="FFFFFF"/>
              </a:highlight>
            </a:endParaRPr>
          </a:p>
          <a:p>
            <a:pPr marL="0" lvl="0" indent="0" algn="l" rtl="0">
              <a:lnSpc>
                <a:spcPct val="100000"/>
              </a:lnSpc>
              <a:spcBef>
                <a:spcPts val="480"/>
              </a:spcBef>
              <a:spcAft>
                <a:spcPts val="0"/>
              </a:spcAft>
              <a:buSzPts val="1400"/>
              <a:buNone/>
            </a:pPr>
            <a:endParaRPr sz="2200">
              <a:highlight>
                <a:srgbClr val="FFFFFF"/>
              </a:highlight>
            </a:endParaRPr>
          </a:p>
          <a:p>
            <a:pPr marL="0" lvl="0" indent="0" algn="l" rtl="0">
              <a:lnSpc>
                <a:spcPct val="100000"/>
              </a:lnSpc>
              <a:spcBef>
                <a:spcPts val="480"/>
              </a:spcBef>
              <a:spcAft>
                <a:spcPts val="0"/>
              </a:spcAft>
              <a:buSzPts val="1400"/>
              <a:buNone/>
            </a:pPr>
            <a:endParaRPr sz="1200">
              <a:highlight>
                <a:srgbClr val="FFFFFF"/>
              </a:highlight>
            </a:endParaRPr>
          </a:p>
          <a:p>
            <a:pPr marL="0" lvl="0" indent="0" algn="l" rtl="0">
              <a:lnSpc>
                <a:spcPct val="100000"/>
              </a:lnSpc>
              <a:spcBef>
                <a:spcPts val="480"/>
              </a:spcBef>
              <a:spcAft>
                <a:spcPts val="0"/>
              </a:spcAft>
              <a:buSzPts val="1400"/>
              <a:buNone/>
            </a:pPr>
            <a:endParaRPr sz="2200">
              <a:highlight>
                <a:srgbClr val="FFFFFF"/>
              </a:highlight>
            </a:endParaRPr>
          </a:p>
          <a:p>
            <a:pPr marL="0" lvl="0" indent="0" algn="l" rtl="0">
              <a:lnSpc>
                <a:spcPct val="100000"/>
              </a:lnSpc>
              <a:spcBef>
                <a:spcPts val="480"/>
              </a:spcBef>
              <a:spcAft>
                <a:spcPts val="0"/>
              </a:spcAft>
              <a:buSzPts val="1400"/>
              <a:buNone/>
            </a:pPr>
            <a:endParaRPr sz="2200">
              <a:highlight>
                <a:srgbClr val="FFFFFF"/>
              </a:highlight>
            </a:endParaRPr>
          </a:p>
        </p:txBody>
      </p:sp>
      <p:pic>
        <p:nvPicPr>
          <p:cNvPr id="320" name="Google Shape;320;p53"/>
          <p:cNvPicPr preferRelativeResize="0"/>
          <p:nvPr/>
        </p:nvPicPr>
        <p:blipFill>
          <a:blip r:embed="rId4">
            <a:alphaModFix/>
          </a:blip>
          <a:stretch>
            <a:fillRect/>
          </a:stretch>
        </p:blipFill>
        <p:spPr>
          <a:xfrm>
            <a:off x="500549" y="5531724"/>
            <a:ext cx="979325" cy="979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628650" y="365125"/>
            <a:ext cx="78867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Agenda</a:t>
            </a:r>
            <a:endParaRPr b="1"/>
          </a:p>
        </p:txBody>
      </p:sp>
      <p:sp>
        <p:nvSpPr>
          <p:cNvPr id="171" name="Google Shape;171;p35"/>
          <p:cNvSpPr txBox="1">
            <a:spLocks noGrp="1"/>
          </p:cNvSpPr>
          <p:nvPr>
            <p:ph type="body" idx="1"/>
          </p:nvPr>
        </p:nvSpPr>
        <p:spPr>
          <a:xfrm>
            <a:off x="628650" y="1444625"/>
            <a:ext cx="7886700" cy="43512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SzPts val="1400"/>
              <a:buChar char="•"/>
            </a:pPr>
            <a:r>
              <a:rPr lang="en-US"/>
              <a:t>Why MOC </a:t>
            </a:r>
            <a:endParaRPr/>
          </a:p>
          <a:p>
            <a:pPr marL="457200" lvl="0" indent="-317500" algn="l" rtl="0">
              <a:spcBef>
                <a:spcPts val="0"/>
              </a:spcBef>
              <a:spcAft>
                <a:spcPts val="0"/>
              </a:spcAft>
              <a:buSzPts val="1400"/>
              <a:buChar char="•"/>
            </a:pPr>
            <a:r>
              <a:rPr lang="en-US"/>
              <a:t>Eligibility and Important Documents</a:t>
            </a:r>
            <a:endParaRPr/>
          </a:p>
          <a:p>
            <a:pPr marL="457200" lvl="0" indent="-317500" algn="l" rtl="0">
              <a:spcBef>
                <a:spcPts val="0"/>
              </a:spcBef>
              <a:spcAft>
                <a:spcPts val="0"/>
              </a:spcAft>
              <a:buSzPts val="1400"/>
              <a:buChar char="•"/>
            </a:pPr>
            <a:r>
              <a:rPr lang="en-US"/>
              <a:t>Difference Between Initial and MOC</a:t>
            </a:r>
            <a:endParaRPr/>
          </a:p>
          <a:p>
            <a:pPr marL="457200" lvl="0" indent="-317500" algn="l" rtl="0">
              <a:spcBef>
                <a:spcPts val="0"/>
              </a:spcBef>
              <a:spcAft>
                <a:spcPts val="0"/>
              </a:spcAft>
              <a:buSzPts val="1400"/>
              <a:buChar char="•"/>
            </a:pPr>
            <a:r>
              <a:rPr lang="en-US"/>
              <a:t>Overview of Components</a:t>
            </a:r>
            <a:endParaRPr/>
          </a:p>
          <a:p>
            <a:pPr marL="457200" lvl="0" indent="-317500" algn="l" rtl="0">
              <a:spcBef>
                <a:spcPts val="0"/>
              </a:spcBef>
              <a:spcAft>
                <a:spcPts val="0"/>
              </a:spcAft>
              <a:buSzPts val="1400"/>
              <a:buChar char="•"/>
            </a:pPr>
            <a:r>
              <a:rPr lang="en-US"/>
              <a:t>Professional Growth Experiences (PGEs)</a:t>
            </a:r>
            <a:endParaRPr/>
          </a:p>
          <a:p>
            <a:pPr marL="457200" lvl="0" indent="-317500" algn="l" rtl="0">
              <a:spcBef>
                <a:spcPts val="0"/>
              </a:spcBef>
              <a:spcAft>
                <a:spcPts val="0"/>
              </a:spcAft>
              <a:buSzPts val="1400"/>
              <a:buChar char="•"/>
            </a:pPr>
            <a:r>
              <a:rPr lang="en-US"/>
              <a:t>Component 1</a:t>
            </a:r>
            <a:endParaRPr/>
          </a:p>
          <a:p>
            <a:pPr marL="457200" lvl="0" indent="-317500" algn="l" rtl="0">
              <a:spcBef>
                <a:spcPts val="0"/>
              </a:spcBef>
              <a:spcAft>
                <a:spcPts val="0"/>
              </a:spcAft>
              <a:buSzPts val="1400"/>
              <a:buChar char="•"/>
            </a:pPr>
            <a:r>
              <a:rPr lang="en-US"/>
              <a:t>Component 2</a:t>
            </a:r>
            <a:endParaRPr/>
          </a:p>
          <a:p>
            <a:pPr marL="457200" lvl="0" indent="-317500" algn="l" rtl="0">
              <a:spcBef>
                <a:spcPts val="0"/>
              </a:spcBef>
              <a:spcAft>
                <a:spcPts val="0"/>
              </a:spcAft>
              <a:buSzPts val="1400"/>
              <a:buChar char="•"/>
            </a:pPr>
            <a:r>
              <a:rPr lang="en-US"/>
              <a:t>Writing</a:t>
            </a:r>
            <a:endParaRPr/>
          </a:p>
          <a:p>
            <a:pPr marL="457200" lvl="0" indent="-317500" algn="l" rtl="0">
              <a:spcBef>
                <a:spcPts val="0"/>
              </a:spcBef>
              <a:spcAft>
                <a:spcPts val="0"/>
              </a:spcAft>
              <a:buSzPts val="1400"/>
              <a:buChar char="•"/>
            </a:pPr>
            <a:r>
              <a:rPr lang="en-US"/>
              <a:t>Submission</a:t>
            </a:r>
            <a:endParaRPr/>
          </a:p>
          <a:p>
            <a:pPr marL="457200" lvl="0" indent="-317500" algn="l" rtl="0">
              <a:spcBef>
                <a:spcPts val="0"/>
              </a:spcBef>
              <a:spcAft>
                <a:spcPts val="0"/>
              </a:spcAft>
              <a:buSzPts val="1400"/>
              <a:buChar char="•"/>
            </a:pPr>
            <a:r>
              <a:rPr lang="en-US"/>
              <a:t>Pandemic Flexibility</a:t>
            </a:r>
            <a:endParaRPr/>
          </a:p>
          <a:p>
            <a:pPr marL="457200" lvl="0" indent="-317500" algn="l" rtl="0">
              <a:spcBef>
                <a:spcPts val="0"/>
              </a:spcBef>
              <a:spcAft>
                <a:spcPts val="0"/>
              </a:spcAft>
              <a:buSzPts val="1400"/>
              <a:buChar char="•"/>
            </a:pPr>
            <a:r>
              <a:rPr lang="en-US"/>
              <a:t>Supports</a:t>
            </a:r>
            <a:endParaRPr/>
          </a:p>
        </p:txBody>
      </p:sp>
      <p:sp>
        <p:nvSpPr>
          <p:cNvPr id="172" name="Google Shape;172;p35"/>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4"/>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p>
            <a:pPr marL="0" lvl="0" indent="0" algn="ctr" rtl="0">
              <a:spcBef>
                <a:spcPts val="480"/>
              </a:spcBef>
              <a:spcAft>
                <a:spcPts val="0"/>
              </a:spcAft>
              <a:buClr>
                <a:schemeClr val="dk1"/>
              </a:buClr>
              <a:buSzPts val="1400"/>
              <a:buFont typeface="Arial"/>
              <a:buNone/>
            </a:pPr>
            <a:r>
              <a:rPr lang="en-US" sz="3600" b="1">
                <a:solidFill>
                  <a:schemeClr val="dk1"/>
                </a:solidFill>
                <a:highlight>
                  <a:schemeClr val="lt1"/>
                </a:highlight>
              </a:rPr>
              <a:t>Professional Growth Experiences (PGEs)</a:t>
            </a:r>
            <a:endParaRPr sz="3600" b="1"/>
          </a:p>
        </p:txBody>
      </p:sp>
      <p:sp>
        <p:nvSpPr>
          <p:cNvPr id="327" name="Google Shape;327;p54"/>
          <p:cNvSpPr txBox="1">
            <a:spLocks noGrp="1"/>
          </p:cNvSpPr>
          <p:nvPr>
            <p:ph type="body" idx="1"/>
          </p:nvPr>
        </p:nvSpPr>
        <p:spPr>
          <a:xfrm>
            <a:off x="500550" y="1509658"/>
            <a:ext cx="8520600" cy="45552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Clr>
                <a:schemeClr val="dk1"/>
              </a:buClr>
              <a:buSzPts val="1400"/>
              <a:buFont typeface="Arial"/>
              <a:buNone/>
            </a:pPr>
            <a:r>
              <a:rPr lang="en-US" sz="2200" b="1">
                <a:solidFill>
                  <a:schemeClr val="dk1"/>
                </a:solidFill>
                <a:highlight>
                  <a:schemeClr val="lt1"/>
                </a:highlight>
              </a:rPr>
              <a:t>What is a PGE?</a:t>
            </a:r>
            <a:endParaRPr sz="2200" b="1">
              <a:solidFill>
                <a:schemeClr val="dk1"/>
              </a:solidFill>
              <a:highlight>
                <a:schemeClr val="lt1"/>
              </a:highlight>
            </a:endParaRPr>
          </a:p>
          <a:p>
            <a:pPr marL="457200" lvl="0" indent="-368300" algn="l" rtl="0">
              <a:spcBef>
                <a:spcPts val="480"/>
              </a:spcBef>
              <a:spcAft>
                <a:spcPts val="0"/>
              </a:spcAft>
              <a:buSzPts val="2200"/>
              <a:buChar char="•"/>
            </a:pPr>
            <a:r>
              <a:rPr lang="en-US" sz="2200">
                <a:solidFill>
                  <a:schemeClr val="dk1"/>
                </a:solidFill>
                <a:highlight>
                  <a:schemeClr val="lt1"/>
                </a:highlight>
              </a:rPr>
              <a:t>An activity in which you </a:t>
            </a:r>
            <a:r>
              <a:rPr lang="en-US" sz="2200" b="1">
                <a:solidFill>
                  <a:schemeClr val="dk1"/>
                </a:solidFill>
                <a:highlight>
                  <a:schemeClr val="lt1"/>
                </a:highlight>
              </a:rPr>
              <a:t>learned something new</a:t>
            </a:r>
            <a:r>
              <a:rPr lang="en-US" sz="2200">
                <a:solidFill>
                  <a:schemeClr val="dk1"/>
                </a:solidFill>
                <a:highlight>
                  <a:schemeClr val="lt1"/>
                </a:highlight>
              </a:rPr>
              <a:t> that has influence within or beyond the classroom and had a </a:t>
            </a:r>
            <a:r>
              <a:rPr lang="en-US" sz="2200" b="1">
                <a:solidFill>
                  <a:schemeClr val="dk1"/>
                </a:solidFill>
                <a:highlight>
                  <a:schemeClr val="lt1"/>
                </a:highlight>
              </a:rPr>
              <a:t>direct or indirect impact on student learning</a:t>
            </a:r>
            <a:r>
              <a:rPr lang="en-US" sz="2200">
                <a:solidFill>
                  <a:schemeClr val="dk1"/>
                </a:solidFill>
                <a:highlight>
                  <a:schemeClr val="lt1"/>
                </a:highlight>
              </a:rPr>
              <a:t>. </a:t>
            </a:r>
            <a:endParaRPr sz="2200">
              <a:solidFill>
                <a:schemeClr val="dk1"/>
              </a:solidFill>
              <a:highlight>
                <a:schemeClr val="lt1"/>
              </a:highlight>
            </a:endParaRPr>
          </a:p>
          <a:p>
            <a:pPr marL="0" lvl="0" indent="0" algn="l" rtl="0">
              <a:spcBef>
                <a:spcPts val="480"/>
              </a:spcBef>
              <a:spcAft>
                <a:spcPts val="0"/>
              </a:spcAft>
              <a:buClr>
                <a:schemeClr val="dk1"/>
              </a:buClr>
              <a:buSzPts val="1400"/>
              <a:buFont typeface="Arial"/>
              <a:buNone/>
            </a:pPr>
            <a:endParaRPr sz="1200">
              <a:solidFill>
                <a:schemeClr val="dk1"/>
              </a:solidFill>
              <a:highlight>
                <a:schemeClr val="lt1"/>
              </a:highlight>
            </a:endParaRPr>
          </a:p>
          <a:p>
            <a:pPr marL="0" lvl="0" indent="0" algn="l" rtl="0">
              <a:spcBef>
                <a:spcPts val="480"/>
              </a:spcBef>
              <a:spcAft>
                <a:spcPts val="0"/>
              </a:spcAft>
              <a:buClr>
                <a:schemeClr val="dk1"/>
              </a:buClr>
              <a:buSzPts val="1400"/>
              <a:buFont typeface="Arial"/>
              <a:buNone/>
            </a:pPr>
            <a:endParaRPr/>
          </a:p>
        </p:txBody>
      </p:sp>
      <p:pic>
        <p:nvPicPr>
          <p:cNvPr id="328" name="Google Shape;328;p54"/>
          <p:cNvPicPr preferRelativeResize="0"/>
          <p:nvPr/>
        </p:nvPicPr>
        <p:blipFill>
          <a:blip r:embed="rId3">
            <a:alphaModFix/>
          </a:blip>
          <a:stretch>
            <a:fillRect/>
          </a:stretch>
        </p:blipFill>
        <p:spPr>
          <a:xfrm>
            <a:off x="500549" y="5531724"/>
            <a:ext cx="979325" cy="979325"/>
          </a:xfrm>
          <a:prstGeom prst="rect">
            <a:avLst/>
          </a:prstGeom>
          <a:noFill/>
          <a:ln>
            <a:noFill/>
          </a:ln>
        </p:spPr>
      </p:pic>
      <p:sp>
        <p:nvSpPr>
          <p:cNvPr id="329" name="Google Shape;329;p54"/>
          <p:cNvSpPr txBox="1"/>
          <p:nvPr/>
        </p:nvSpPr>
        <p:spPr>
          <a:xfrm>
            <a:off x="3609475" y="5007025"/>
            <a:ext cx="5256000" cy="5247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a:t>MOC Instructions, </a:t>
            </a:r>
            <a:r>
              <a:rPr lang="en-US" sz="1500">
                <a:solidFill>
                  <a:schemeClr val="dk1"/>
                </a:solidFill>
              </a:rPr>
              <a:t>pgs  4-8 in the</a:t>
            </a:r>
            <a:r>
              <a:rPr lang="en-US" sz="1500"/>
              <a:t> for more details on PGEs.</a:t>
            </a:r>
            <a:endParaRPr sz="1500"/>
          </a:p>
          <a:p>
            <a:pPr marL="0" marR="0" lvl="0" indent="0" algn="l" rtl="0">
              <a:lnSpc>
                <a:spcPct val="100000"/>
              </a:lnSpc>
              <a:spcBef>
                <a:spcPts val="0"/>
              </a:spcBef>
              <a:spcAft>
                <a:spcPts val="0"/>
              </a:spcAft>
              <a:buClr>
                <a:srgbClr val="000000"/>
              </a:buClr>
              <a:buSzPts val="1600"/>
              <a:buFont typeface="Arial"/>
              <a:buNone/>
            </a:pPr>
            <a:endParaRPr sz="1500"/>
          </a:p>
          <a:p>
            <a:pPr marL="0" marR="0" lvl="0" indent="0" algn="l" rtl="0">
              <a:lnSpc>
                <a:spcPct val="100000"/>
              </a:lnSpc>
              <a:spcBef>
                <a:spcPts val="0"/>
              </a:spcBef>
              <a:spcAft>
                <a:spcPts val="0"/>
              </a:spcAft>
              <a:buClr>
                <a:srgbClr val="000000"/>
              </a:buClr>
              <a:buSzPts val="1600"/>
              <a:buFont typeface="Arial"/>
              <a:buNone/>
            </a:pPr>
            <a:endParaRPr sz="1500" u="none" strike="noStrike" cap="non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5"/>
          <p:cNvSpPr txBox="1">
            <a:spLocks noGrp="1"/>
          </p:cNvSpPr>
          <p:nvPr>
            <p:ph type="title"/>
          </p:nvPr>
        </p:nvSpPr>
        <p:spPr>
          <a:xfrm>
            <a:off x="471000" y="538833"/>
            <a:ext cx="8202000" cy="102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3600" b="1"/>
              <a:t>Professional Growth Experiences</a:t>
            </a:r>
            <a:br>
              <a:rPr lang="en-US" sz="3600" b="1"/>
            </a:br>
            <a:endParaRPr sz="3600" b="1"/>
          </a:p>
        </p:txBody>
      </p:sp>
      <p:sp>
        <p:nvSpPr>
          <p:cNvPr id="336" name="Google Shape;336;p5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20</a:t>
            </a:fld>
            <a:endParaRPr/>
          </a:p>
        </p:txBody>
      </p:sp>
      <p:sp>
        <p:nvSpPr>
          <p:cNvPr id="337" name="Google Shape;337;p55"/>
          <p:cNvSpPr txBox="1">
            <a:spLocks noGrp="1"/>
          </p:cNvSpPr>
          <p:nvPr>
            <p:ph type="body" idx="1"/>
          </p:nvPr>
        </p:nvSpPr>
        <p:spPr>
          <a:xfrm>
            <a:off x="635250" y="1423283"/>
            <a:ext cx="7873500" cy="3815100"/>
          </a:xfrm>
          <a:prstGeom prst="rect">
            <a:avLst/>
          </a:prstGeom>
          <a:noFill/>
          <a:ln>
            <a:noFill/>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Clr>
                <a:srgbClr val="000000"/>
              </a:buClr>
              <a:buSzPts val="2100"/>
              <a:buChar char="●"/>
            </a:pPr>
            <a:r>
              <a:rPr lang="en-US" sz="2100">
                <a:solidFill>
                  <a:srgbClr val="000000"/>
                </a:solidFill>
              </a:rPr>
              <a:t>PGEs should show…</a:t>
            </a:r>
            <a:endParaRPr sz="2100">
              <a:solidFill>
                <a:srgbClr val="000000"/>
              </a:solidFill>
            </a:endParaRPr>
          </a:p>
          <a:p>
            <a:pPr marL="914400" lvl="1" indent="-361950" algn="l" rtl="0">
              <a:lnSpc>
                <a:spcPct val="100000"/>
              </a:lnSpc>
              <a:spcBef>
                <a:spcPts val="1000"/>
              </a:spcBef>
              <a:spcAft>
                <a:spcPts val="0"/>
              </a:spcAft>
              <a:buClr>
                <a:srgbClr val="000000"/>
              </a:buClr>
              <a:buSzPts val="2100"/>
              <a:buChar char="○"/>
            </a:pPr>
            <a:r>
              <a:rPr lang="en-US" sz="2100">
                <a:solidFill>
                  <a:srgbClr val="000000"/>
                </a:solidFill>
              </a:rPr>
              <a:t>New learning (ongoing, evolving, and varied)</a:t>
            </a:r>
            <a:endParaRPr sz="2100">
              <a:solidFill>
                <a:srgbClr val="000000"/>
              </a:solidFill>
            </a:endParaRPr>
          </a:p>
          <a:p>
            <a:pPr marL="914400" lvl="1" indent="-361950" algn="l" rtl="0">
              <a:lnSpc>
                <a:spcPct val="100000"/>
              </a:lnSpc>
              <a:spcBef>
                <a:spcPts val="1000"/>
              </a:spcBef>
              <a:spcAft>
                <a:spcPts val="0"/>
              </a:spcAft>
              <a:buClr>
                <a:srgbClr val="000000"/>
              </a:buClr>
              <a:buSzPts val="2100"/>
              <a:buChar char="○"/>
            </a:pPr>
            <a:r>
              <a:rPr lang="en-US" sz="2100">
                <a:solidFill>
                  <a:srgbClr val="000000"/>
                </a:solidFill>
              </a:rPr>
              <a:t>Influence within or beyond the classroom</a:t>
            </a:r>
            <a:endParaRPr sz="2100">
              <a:solidFill>
                <a:srgbClr val="000000"/>
              </a:solidFill>
            </a:endParaRPr>
          </a:p>
          <a:p>
            <a:pPr marL="914400" lvl="1" indent="-361950" algn="l" rtl="0">
              <a:lnSpc>
                <a:spcPct val="100000"/>
              </a:lnSpc>
              <a:spcBef>
                <a:spcPts val="1000"/>
              </a:spcBef>
              <a:spcAft>
                <a:spcPts val="0"/>
              </a:spcAft>
              <a:buClr>
                <a:srgbClr val="000000"/>
              </a:buClr>
              <a:buSzPts val="2100"/>
              <a:buChar char="○"/>
            </a:pPr>
            <a:r>
              <a:rPr lang="en-US" sz="2100">
                <a:solidFill>
                  <a:srgbClr val="000000"/>
                </a:solidFill>
              </a:rPr>
              <a:t>Direct or indirect impact on student learning</a:t>
            </a:r>
            <a:endParaRPr sz="2100">
              <a:solidFill>
                <a:srgbClr val="000000"/>
              </a:solidFill>
            </a:endParaRPr>
          </a:p>
          <a:p>
            <a:pPr marL="914400" lvl="1" indent="-361950" algn="l" rtl="0">
              <a:lnSpc>
                <a:spcPct val="100000"/>
              </a:lnSpc>
              <a:spcBef>
                <a:spcPts val="1000"/>
              </a:spcBef>
              <a:spcAft>
                <a:spcPts val="0"/>
              </a:spcAft>
              <a:buClr>
                <a:srgbClr val="000000"/>
              </a:buClr>
              <a:buSzPts val="2100"/>
              <a:buChar char="○"/>
            </a:pPr>
            <a:r>
              <a:rPr lang="en-US" sz="2100">
                <a:solidFill>
                  <a:srgbClr val="000000"/>
                </a:solidFill>
                <a:highlight>
                  <a:srgbClr val="FFFFFF"/>
                </a:highlight>
              </a:rPr>
              <a:t>Both PGEs must show professional growth </a:t>
            </a:r>
            <a:r>
              <a:rPr lang="en-US" sz="2200">
                <a:solidFill>
                  <a:schemeClr val="dk1"/>
                </a:solidFill>
              </a:rPr>
              <a:t>align with </a:t>
            </a:r>
            <a:r>
              <a:rPr lang="en-US" sz="2200">
                <a:solidFill>
                  <a:schemeClr val="dk1"/>
                </a:solidFill>
                <a:highlight>
                  <a:schemeClr val="lt1"/>
                </a:highlight>
                <a:uFill>
                  <a:noFill/>
                </a:uFill>
                <a:hlinkClick r:id="rId3">
                  <a:extLst>
                    <a:ext uri="{A12FA001-AC4F-418D-AE19-62706E023703}">
                      <ahyp:hlinkClr xmlns:ahyp="http://schemas.microsoft.com/office/drawing/2018/hyperlinkcolor" val="tx"/>
                    </a:ext>
                  </a:extLst>
                </a:hlinkClick>
              </a:rPr>
              <a:t>the </a:t>
            </a:r>
            <a:r>
              <a:rPr lang="en-US" sz="2200" b="1">
                <a:solidFill>
                  <a:schemeClr val="dk1"/>
                </a:solidFill>
                <a:highlight>
                  <a:schemeClr val="lt1"/>
                </a:highlight>
                <a:uFill>
                  <a:noFill/>
                </a:uFill>
                <a:hlinkClick r:id="rId3">
                  <a:extLst>
                    <a:ext uri="{A12FA001-AC4F-418D-AE19-62706E023703}">
                      <ahyp:hlinkClr xmlns:ahyp="http://schemas.microsoft.com/office/drawing/2018/hyperlinkcolor" val="tx"/>
                    </a:ext>
                  </a:extLst>
                </a:hlinkClick>
              </a:rPr>
              <a:t>Five Core Propositions, the Architecture of Accomplished Teaching, and the current National Board Standards</a:t>
            </a:r>
            <a:r>
              <a:rPr lang="en-US" sz="2200">
                <a:solidFill>
                  <a:schemeClr val="dk1"/>
                </a:solidFill>
                <a:highlight>
                  <a:schemeClr val="lt1"/>
                </a:highlight>
                <a:uFill>
                  <a:noFill/>
                </a:uFill>
                <a:hlinkClick r:id="rId3">
                  <a:extLst>
                    <a:ext uri="{A12FA001-AC4F-418D-AE19-62706E023703}">
                      <ahyp:hlinkClr xmlns:ahyp="http://schemas.microsoft.com/office/drawing/2018/hyperlinkcolor" val="tx"/>
                    </a:ext>
                  </a:extLst>
                </a:hlinkClick>
              </a:rPr>
              <a:t> </a:t>
            </a:r>
            <a:r>
              <a:rPr lang="en-US" sz="2200">
                <a:solidFill>
                  <a:schemeClr val="dk1"/>
                </a:solidFill>
                <a:highlight>
                  <a:schemeClr val="lt1"/>
                </a:highlight>
              </a:rPr>
              <a:t>in your original certificate (content and developmental) area</a:t>
            </a:r>
            <a:r>
              <a:rPr lang="en-US" sz="2200">
                <a:solidFill>
                  <a:schemeClr val="dk1"/>
                </a:solidFill>
              </a:rPr>
              <a:t>.</a:t>
            </a:r>
            <a:endParaRPr sz="2200">
              <a:solidFill>
                <a:schemeClr val="dk1"/>
              </a:solidFill>
            </a:endParaRPr>
          </a:p>
          <a:p>
            <a:pPr marL="914400" lvl="1" indent="-361950" algn="l" rtl="0">
              <a:lnSpc>
                <a:spcPct val="100000"/>
              </a:lnSpc>
              <a:spcBef>
                <a:spcPts val="1000"/>
              </a:spcBef>
              <a:spcAft>
                <a:spcPts val="1000"/>
              </a:spcAft>
              <a:buClr>
                <a:srgbClr val="000000"/>
              </a:buClr>
              <a:buSzPts val="2100"/>
              <a:buChar char="○"/>
            </a:pPr>
            <a:endParaRPr sz="2100">
              <a:solidFill>
                <a:srgbClr val="000000"/>
              </a:solidFill>
              <a:highlight>
                <a:srgbClr val="FFFFFF"/>
              </a:highlight>
            </a:endParaRPr>
          </a:p>
        </p:txBody>
      </p:sp>
      <p:sp>
        <p:nvSpPr>
          <p:cNvPr id="338" name="Google Shape;338;p55"/>
          <p:cNvSpPr txBox="1"/>
          <p:nvPr/>
        </p:nvSpPr>
        <p:spPr>
          <a:xfrm>
            <a:off x="186925" y="5182250"/>
            <a:ext cx="8717400" cy="14865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a:t>Read pages 4-8 in the MOC Instructions for more details on PGEs.</a:t>
            </a:r>
            <a:endParaRPr sz="1500"/>
          </a:p>
          <a:p>
            <a:pPr marL="0" marR="0" lvl="0" indent="0" algn="l" rtl="0">
              <a:lnSpc>
                <a:spcPct val="100000"/>
              </a:lnSpc>
              <a:spcBef>
                <a:spcPts val="0"/>
              </a:spcBef>
              <a:spcAft>
                <a:spcPts val="0"/>
              </a:spcAft>
              <a:buClr>
                <a:srgbClr val="000000"/>
              </a:buClr>
              <a:buSzPts val="1600"/>
              <a:buFont typeface="Arial"/>
              <a:buNone/>
            </a:pPr>
            <a:endParaRPr sz="1500"/>
          </a:p>
          <a:p>
            <a:pPr marL="0" marR="0" lvl="0" indent="0" algn="l" rtl="0">
              <a:lnSpc>
                <a:spcPct val="100000"/>
              </a:lnSpc>
              <a:spcBef>
                <a:spcPts val="0"/>
              </a:spcBef>
              <a:spcAft>
                <a:spcPts val="0"/>
              </a:spcAft>
              <a:buClr>
                <a:srgbClr val="000000"/>
              </a:buClr>
              <a:buSzPts val="1600"/>
              <a:buFont typeface="Arial"/>
              <a:buNone/>
            </a:pPr>
            <a:r>
              <a:rPr lang="en-US" sz="1500" u="none" strike="noStrike" cap="none"/>
              <a:t>Select PGEs that allow you to showcase not just your accomplishments, but what you did—what steps you took, what milestones you achieved—to reach that level of accomplishment.</a:t>
            </a:r>
            <a:endParaRPr sz="1500" u="none" strike="noStrike" cap="non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6"/>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t>PGEs</a:t>
            </a:r>
            <a:endParaRPr sz="3600" b="1"/>
          </a:p>
        </p:txBody>
      </p:sp>
      <p:sp>
        <p:nvSpPr>
          <p:cNvPr id="345" name="Google Shape;345;p5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Clr>
                <a:schemeClr val="dk1"/>
              </a:buClr>
              <a:buSzPts val="1400"/>
              <a:buFont typeface="Arial"/>
              <a:buNone/>
            </a:pPr>
            <a:r>
              <a:rPr lang="en-US" sz="2200">
                <a:solidFill>
                  <a:schemeClr val="dk1"/>
                </a:solidFill>
                <a:highlight>
                  <a:schemeClr val="lt1"/>
                </a:highlight>
              </a:rPr>
              <a:t>These experiences </a:t>
            </a:r>
            <a:r>
              <a:rPr lang="en-US" sz="2200" b="1">
                <a:solidFill>
                  <a:schemeClr val="dk1"/>
                </a:solidFill>
                <a:highlight>
                  <a:schemeClr val="lt1"/>
                </a:highlight>
              </a:rPr>
              <a:t>may have begun before certification or at a later point</a:t>
            </a:r>
            <a:r>
              <a:rPr lang="en-US" sz="2200">
                <a:solidFill>
                  <a:schemeClr val="dk1"/>
                </a:solidFill>
                <a:highlight>
                  <a:schemeClr val="lt1"/>
                </a:highlight>
              </a:rPr>
              <a:t>, but they should have </a:t>
            </a:r>
            <a:r>
              <a:rPr lang="en-US" sz="2200" b="1">
                <a:solidFill>
                  <a:schemeClr val="dk1"/>
                </a:solidFill>
                <a:highlight>
                  <a:schemeClr val="lt1"/>
                </a:highlight>
              </a:rPr>
              <a:t>evolved</a:t>
            </a:r>
            <a:r>
              <a:rPr lang="en-US" sz="2200">
                <a:solidFill>
                  <a:schemeClr val="dk1"/>
                </a:solidFill>
                <a:highlight>
                  <a:schemeClr val="lt1"/>
                </a:highlight>
              </a:rPr>
              <a:t> to become an important focus of your professional growth since initial certification or since renewal.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7"/>
          <p:cNvSpPr txBox="1">
            <a:spLocks noGrp="1"/>
          </p:cNvSpPr>
          <p:nvPr>
            <p:ph type="title"/>
          </p:nvPr>
        </p:nvSpPr>
        <p:spPr>
          <a:xfrm>
            <a:off x="511500" y="329333"/>
            <a:ext cx="8121000" cy="102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3600" b="1"/>
              <a:t>Examples of PGEs</a:t>
            </a:r>
            <a:endParaRPr sz="3600" b="1"/>
          </a:p>
        </p:txBody>
      </p:sp>
      <p:sp>
        <p:nvSpPr>
          <p:cNvPr id="352" name="Google Shape;352;p57"/>
          <p:cNvSpPr txBox="1">
            <a:spLocks noGrp="1"/>
          </p:cNvSpPr>
          <p:nvPr>
            <p:ph type="body" idx="1"/>
          </p:nvPr>
        </p:nvSpPr>
        <p:spPr>
          <a:xfrm>
            <a:off x="555175" y="825400"/>
            <a:ext cx="8121000" cy="5073600"/>
          </a:xfrm>
          <a:prstGeom prst="rect">
            <a:avLst/>
          </a:prstGeom>
          <a:noFill/>
          <a:ln>
            <a:noFill/>
          </a:ln>
        </p:spPr>
        <p:txBody>
          <a:bodyPr spcFirstLastPara="1" wrap="square" lIns="91425" tIns="91425" rIns="91425" bIns="91425" anchor="t" anchorCtr="0">
            <a:noAutofit/>
          </a:bodyPr>
          <a:lstStyle/>
          <a:p>
            <a:pPr marL="457200" lvl="0" indent="-349250" algn="l" rtl="0">
              <a:spcBef>
                <a:spcPts val="1200"/>
              </a:spcBef>
              <a:spcAft>
                <a:spcPts val="0"/>
              </a:spcAft>
              <a:buClr>
                <a:srgbClr val="000000"/>
              </a:buClr>
              <a:buSzPts val="1900"/>
              <a:buChar char="•"/>
            </a:pPr>
            <a:r>
              <a:rPr lang="en-US" sz="1900">
                <a:solidFill>
                  <a:srgbClr val="000000"/>
                </a:solidFill>
              </a:rPr>
              <a:t>obtain a grant for and implement a special project in your school</a:t>
            </a:r>
            <a:endParaRPr sz="1900">
              <a:solidFill>
                <a:srgbClr val="000000"/>
              </a:solidFill>
            </a:endParaRPr>
          </a:p>
          <a:p>
            <a:pPr marL="457200" lvl="0" indent="-349250" algn="l" rtl="0">
              <a:spcBef>
                <a:spcPts val="0"/>
              </a:spcBef>
              <a:spcAft>
                <a:spcPts val="0"/>
              </a:spcAft>
              <a:buClr>
                <a:srgbClr val="000000"/>
              </a:buClr>
              <a:buSzPts val="1900"/>
              <a:buChar char="•"/>
            </a:pPr>
            <a:r>
              <a:rPr lang="en-US" sz="1900">
                <a:solidFill>
                  <a:srgbClr val="000000"/>
                </a:solidFill>
              </a:rPr>
              <a:t>organize family or community activities related to supporting students or providing equitable access to education</a:t>
            </a:r>
            <a:endParaRPr sz="1900">
              <a:solidFill>
                <a:srgbClr val="000000"/>
              </a:solidFill>
            </a:endParaRPr>
          </a:p>
          <a:p>
            <a:pPr marL="457200" lvl="0" indent="-349250" algn="l" rtl="0">
              <a:spcBef>
                <a:spcPts val="0"/>
              </a:spcBef>
              <a:spcAft>
                <a:spcPts val="0"/>
              </a:spcAft>
              <a:buClr>
                <a:srgbClr val="000000"/>
              </a:buClr>
              <a:buSzPts val="1900"/>
              <a:buChar char="•"/>
            </a:pPr>
            <a:r>
              <a:rPr lang="en-US" sz="1900">
                <a:solidFill>
                  <a:srgbClr val="000000"/>
                </a:solidFill>
              </a:rPr>
              <a:t>provide mentoring, coaching, or other training to new teachers on an ongoing basis</a:t>
            </a:r>
            <a:endParaRPr sz="1900">
              <a:solidFill>
                <a:srgbClr val="000000"/>
              </a:solidFill>
            </a:endParaRPr>
          </a:p>
          <a:p>
            <a:pPr marL="457200" lvl="0" indent="-349250" algn="l" rtl="0">
              <a:spcBef>
                <a:spcPts val="0"/>
              </a:spcBef>
              <a:spcAft>
                <a:spcPts val="0"/>
              </a:spcAft>
              <a:buClr>
                <a:srgbClr val="000000"/>
              </a:buClr>
              <a:buSzPts val="1900"/>
              <a:buChar char="•"/>
            </a:pPr>
            <a:r>
              <a:rPr lang="en-US" sz="1900">
                <a:solidFill>
                  <a:srgbClr val="000000"/>
                </a:solidFill>
              </a:rPr>
              <a:t>play a significant role in special projects at the school, district, or higher level that had a positive impact on students</a:t>
            </a:r>
            <a:endParaRPr sz="1900">
              <a:solidFill>
                <a:srgbClr val="000000"/>
              </a:solidFill>
            </a:endParaRPr>
          </a:p>
          <a:p>
            <a:pPr marL="457200" lvl="0" indent="-349250" algn="l" rtl="0">
              <a:spcBef>
                <a:spcPts val="0"/>
              </a:spcBef>
              <a:spcAft>
                <a:spcPts val="0"/>
              </a:spcAft>
              <a:buClr>
                <a:srgbClr val="000000"/>
              </a:buClr>
              <a:buSzPts val="1900"/>
              <a:buChar char="•"/>
            </a:pPr>
            <a:r>
              <a:rPr lang="en-US" sz="1900">
                <a:solidFill>
                  <a:srgbClr val="000000"/>
                </a:solidFill>
              </a:rPr>
              <a:t>perform a needs analysis for instructional resources and develop a plan based on the results</a:t>
            </a:r>
            <a:endParaRPr sz="1900">
              <a:solidFill>
                <a:srgbClr val="000000"/>
              </a:solidFill>
            </a:endParaRPr>
          </a:p>
          <a:p>
            <a:pPr marL="457200" lvl="0" indent="-349250" algn="l" rtl="0">
              <a:spcBef>
                <a:spcPts val="0"/>
              </a:spcBef>
              <a:spcAft>
                <a:spcPts val="0"/>
              </a:spcAft>
              <a:buClr>
                <a:srgbClr val="000000"/>
              </a:buClr>
              <a:buSzPts val="1900"/>
              <a:buChar char="•"/>
            </a:pPr>
            <a:r>
              <a:rPr lang="en-US" sz="1900">
                <a:solidFill>
                  <a:srgbClr val="000000"/>
                </a:solidFill>
              </a:rPr>
              <a:t>conduct research that led to changes in your or others’ instructional practice</a:t>
            </a:r>
            <a:endParaRPr sz="1900">
              <a:solidFill>
                <a:srgbClr val="000000"/>
              </a:solidFill>
            </a:endParaRPr>
          </a:p>
          <a:p>
            <a:pPr marL="457200" lvl="0" indent="-349250" algn="l" rtl="0">
              <a:spcBef>
                <a:spcPts val="0"/>
              </a:spcBef>
              <a:spcAft>
                <a:spcPts val="0"/>
              </a:spcAft>
              <a:buClr>
                <a:srgbClr val="000000"/>
              </a:buClr>
              <a:buSzPts val="1900"/>
              <a:buChar char="•"/>
            </a:pPr>
            <a:r>
              <a:rPr lang="en-US" sz="1900">
                <a:solidFill>
                  <a:srgbClr val="000000"/>
                </a:solidFill>
              </a:rPr>
              <a:t>collaborate with colleagues, community members, and/or families to meet the needs of students</a:t>
            </a:r>
            <a:endParaRPr sz="1900">
              <a:solidFill>
                <a:srgbClr val="000000"/>
              </a:solidFill>
            </a:endParaRPr>
          </a:p>
          <a:p>
            <a:pPr marL="457200" lvl="0" indent="-349250" algn="l" rtl="0">
              <a:spcBef>
                <a:spcPts val="0"/>
              </a:spcBef>
              <a:spcAft>
                <a:spcPts val="0"/>
              </a:spcAft>
              <a:buClr>
                <a:srgbClr val="000000"/>
              </a:buClr>
              <a:buSzPts val="1900"/>
              <a:buChar char="•"/>
            </a:pPr>
            <a:r>
              <a:rPr lang="en-US" sz="1900">
                <a:solidFill>
                  <a:srgbClr val="000000"/>
                </a:solidFill>
              </a:rPr>
              <a:t>create a website that is actively used by students and families to facilitate regular communication between school and home</a:t>
            </a:r>
            <a:endParaRPr sz="1900">
              <a:solidFill>
                <a:srgbClr val="000000"/>
              </a:solidFill>
            </a:endParaRPr>
          </a:p>
          <a:p>
            <a:pPr marL="457200" lvl="0" indent="0" algn="l" rtl="0">
              <a:spcBef>
                <a:spcPts val="1200"/>
              </a:spcBef>
              <a:spcAft>
                <a:spcPts val="1200"/>
              </a:spcAft>
              <a:buNone/>
            </a:pPr>
            <a:endParaRPr sz="1900">
              <a:solidFill>
                <a:srgbClr val="000000"/>
              </a:solidFill>
            </a:endParaRPr>
          </a:p>
        </p:txBody>
      </p:sp>
      <p:sp>
        <p:nvSpPr>
          <p:cNvPr id="353" name="Google Shape;353;p57"/>
          <p:cNvSpPr/>
          <p:nvPr/>
        </p:nvSpPr>
        <p:spPr>
          <a:xfrm>
            <a:off x="2343151" y="2154080"/>
            <a:ext cx="184800" cy="492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9900"/>
              </a:solidFill>
              <a:latin typeface="Times New Roman"/>
              <a:ea typeface="Times New Roman"/>
              <a:cs typeface="Times New Roman"/>
              <a:sym typeface="Times New Roman"/>
            </a:endParaRPr>
          </a:p>
        </p:txBody>
      </p:sp>
      <p:sp>
        <p:nvSpPr>
          <p:cNvPr id="354" name="Google Shape;354;p5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22</a:t>
            </a:fld>
            <a:endParaRPr/>
          </a:p>
        </p:txBody>
      </p:sp>
      <p:sp>
        <p:nvSpPr>
          <p:cNvPr id="355" name="Google Shape;355;p57"/>
          <p:cNvSpPr txBox="1"/>
          <p:nvPr/>
        </p:nvSpPr>
        <p:spPr>
          <a:xfrm>
            <a:off x="305175" y="6306200"/>
            <a:ext cx="2518500" cy="4257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MOC Instructions, page 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8"/>
          <p:cNvSpPr txBox="1">
            <a:spLocks noGrp="1"/>
          </p:cNvSpPr>
          <p:nvPr>
            <p:ph type="title"/>
          </p:nvPr>
        </p:nvSpPr>
        <p:spPr>
          <a:xfrm>
            <a:off x="1049500" y="223367"/>
            <a:ext cx="7020900" cy="100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t>Planning and Reflection Tool</a:t>
            </a:r>
            <a:endParaRPr sz="3600" b="1"/>
          </a:p>
        </p:txBody>
      </p:sp>
      <p:sp>
        <p:nvSpPr>
          <p:cNvPr id="361" name="Google Shape;361;p58"/>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pic>
        <p:nvPicPr>
          <p:cNvPr id="362" name="Google Shape;362;p58"/>
          <p:cNvPicPr preferRelativeResize="0"/>
          <p:nvPr/>
        </p:nvPicPr>
        <p:blipFill>
          <a:blip r:embed="rId3">
            <a:alphaModFix/>
          </a:blip>
          <a:stretch>
            <a:fillRect/>
          </a:stretch>
        </p:blipFill>
        <p:spPr>
          <a:xfrm>
            <a:off x="5908675" y="1402833"/>
            <a:ext cx="2792373" cy="3613648"/>
          </a:xfrm>
          <a:prstGeom prst="rect">
            <a:avLst/>
          </a:prstGeom>
          <a:noFill/>
          <a:ln w="9525" cap="flat" cmpd="sng">
            <a:solidFill>
              <a:schemeClr val="dk2"/>
            </a:solidFill>
            <a:prstDash val="solid"/>
            <a:round/>
            <a:headEnd type="none" w="sm" len="sm"/>
            <a:tailEnd type="none" w="sm" len="sm"/>
          </a:ln>
        </p:spPr>
      </p:pic>
      <p:pic>
        <p:nvPicPr>
          <p:cNvPr id="363" name="Google Shape;363;p58"/>
          <p:cNvPicPr preferRelativeResize="0"/>
          <p:nvPr/>
        </p:nvPicPr>
        <p:blipFill>
          <a:blip r:embed="rId4">
            <a:alphaModFix/>
          </a:blip>
          <a:stretch>
            <a:fillRect/>
          </a:stretch>
        </p:blipFill>
        <p:spPr>
          <a:xfrm>
            <a:off x="200378" y="1381030"/>
            <a:ext cx="5527675" cy="3808939"/>
          </a:xfrm>
          <a:prstGeom prst="rect">
            <a:avLst/>
          </a:prstGeom>
          <a:noFill/>
          <a:ln>
            <a:noFill/>
          </a:ln>
        </p:spPr>
      </p:pic>
      <p:sp>
        <p:nvSpPr>
          <p:cNvPr id="364" name="Google Shape;364;p58"/>
          <p:cNvSpPr txBox="1"/>
          <p:nvPr/>
        </p:nvSpPr>
        <p:spPr>
          <a:xfrm>
            <a:off x="305175" y="6306200"/>
            <a:ext cx="2792400" cy="4257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MOC Instructions, pages 13-15</a:t>
            </a:r>
            <a:endParaRPr/>
          </a:p>
        </p:txBody>
      </p:sp>
      <p:sp>
        <p:nvSpPr>
          <p:cNvPr id="365" name="Google Shape;365;p58"/>
          <p:cNvSpPr txBox="1"/>
          <p:nvPr/>
        </p:nvSpPr>
        <p:spPr>
          <a:xfrm>
            <a:off x="6279013" y="5119225"/>
            <a:ext cx="20517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u="sng">
                <a:solidFill>
                  <a:srgbClr val="0097A7"/>
                </a:solidFill>
                <a:hlinkClick r:id="rId5">
                  <a:extLst>
                    <a:ext uri="{A12FA001-AC4F-418D-AE19-62706E023703}">
                      <ahyp:hlinkClr xmlns:ahyp="http://schemas.microsoft.com/office/drawing/2018/hyperlinkcolor" val="tx"/>
                    </a:ext>
                  </a:extLst>
                </a:hlinkClick>
              </a:rPr>
              <a:t>Start Planning</a:t>
            </a:r>
            <a:endParaRPr sz="2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9"/>
          <p:cNvSpPr txBox="1">
            <a:spLocks noGrp="1"/>
          </p:cNvSpPr>
          <p:nvPr>
            <p:ph type="title"/>
          </p:nvPr>
        </p:nvSpPr>
        <p:spPr>
          <a:xfrm>
            <a:off x="380250" y="85600"/>
            <a:ext cx="8383500" cy="102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endParaRPr sz="3000" b="1"/>
          </a:p>
          <a:p>
            <a:pPr marL="0" lvl="0" indent="0" algn="ctr" rtl="0">
              <a:lnSpc>
                <a:spcPct val="100000"/>
              </a:lnSpc>
              <a:spcBef>
                <a:spcPts val="0"/>
              </a:spcBef>
              <a:spcAft>
                <a:spcPts val="0"/>
              </a:spcAft>
              <a:buSzPts val="3000"/>
              <a:buNone/>
            </a:pPr>
            <a:r>
              <a:rPr lang="en-US" sz="3000" b="1">
                <a:solidFill>
                  <a:srgbClr val="000000"/>
                </a:solidFill>
              </a:rPr>
              <a:t>Examples of Samples of Products (SOPs)</a:t>
            </a:r>
            <a:endParaRPr sz="3000" b="1">
              <a:solidFill>
                <a:srgbClr val="000000"/>
              </a:solidFill>
            </a:endParaRPr>
          </a:p>
        </p:txBody>
      </p:sp>
      <p:sp>
        <p:nvSpPr>
          <p:cNvPr id="372" name="Google Shape;372;p59"/>
          <p:cNvSpPr txBox="1">
            <a:spLocks noGrp="1"/>
          </p:cNvSpPr>
          <p:nvPr>
            <p:ph type="body" idx="1"/>
          </p:nvPr>
        </p:nvSpPr>
        <p:spPr>
          <a:xfrm>
            <a:off x="321175" y="1073424"/>
            <a:ext cx="8627400" cy="4876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US" sz="1700">
                <a:solidFill>
                  <a:srgbClr val="000000"/>
                </a:solidFill>
              </a:rPr>
              <a:t>Appropriate types of evidence may include, but are not limited to the following:</a:t>
            </a:r>
            <a:endParaRPr sz="1700">
              <a:solidFill>
                <a:srgbClr val="000000"/>
              </a:solidFill>
            </a:endParaRPr>
          </a:p>
          <a:p>
            <a:pPr marL="457200" lvl="0" indent="-336550" algn="l" rtl="0">
              <a:spcBef>
                <a:spcPts val="1200"/>
              </a:spcBef>
              <a:spcAft>
                <a:spcPts val="0"/>
              </a:spcAft>
              <a:buClr>
                <a:schemeClr val="dk1"/>
              </a:buClr>
              <a:buSzPts val="1700"/>
              <a:buChar char="•"/>
            </a:pPr>
            <a:r>
              <a:rPr lang="en-US" sz="1700">
                <a:solidFill>
                  <a:srgbClr val="000000"/>
                </a:solidFill>
              </a:rPr>
              <a:t>student work products (e.g., examples of students’ writing, artwork, self-reflections on their learning, three-dimensional work products)</a:t>
            </a:r>
            <a:endParaRPr sz="1700">
              <a:solidFill>
                <a:srgbClr val="000000"/>
              </a:solidFill>
            </a:endParaRPr>
          </a:p>
          <a:p>
            <a:pPr marL="457200" lvl="0" indent="-336550" algn="l" rtl="0">
              <a:spcBef>
                <a:spcPts val="0"/>
              </a:spcBef>
              <a:spcAft>
                <a:spcPts val="0"/>
              </a:spcAft>
              <a:buClr>
                <a:schemeClr val="dk1"/>
              </a:buClr>
              <a:buSzPts val="1700"/>
              <a:buChar char="•"/>
            </a:pPr>
            <a:r>
              <a:rPr lang="en-US" sz="1700">
                <a:solidFill>
                  <a:srgbClr val="000000"/>
                </a:solidFill>
              </a:rPr>
              <a:t>photographs of non-text student work (e.g., artwork, engineering design product) or of students engaged in learning activities</a:t>
            </a:r>
            <a:endParaRPr sz="1700">
              <a:solidFill>
                <a:srgbClr val="000000"/>
              </a:solidFill>
            </a:endParaRPr>
          </a:p>
          <a:p>
            <a:pPr marL="457200" lvl="0" indent="-336550" algn="l" rtl="0">
              <a:spcBef>
                <a:spcPts val="0"/>
              </a:spcBef>
              <a:spcAft>
                <a:spcPts val="0"/>
              </a:spcAft>
              <a:buClr>
                <a:schemeClr val="dk1"/>
              </a:buClr>
              <a:buSzPts val="1700"/>
              <a:buChar char="•"/>
            </a:pPr>
            <a:r>
              <a:rPr lang="en-US" sz="1700">
                <a:solidFill>
                  <a:srgbClr val="000000"/>
                </a:solidFill>
              </a:rPr>
              <a:t>student test scores or other measures of students’ performance</a:t>
            </a:r>
            <a:endParaRPr sz="1700">
              <a:solidFill>
                <a:srgbClr val="000000"/>
              </a:solidFill>
            </a:endParaRPr>
          </a:p>
          <a:p>
            <a:pPr marL="457200" lvl="0" indent="-336550" algn="l" rtl="0">
              <a:spcBef>
                <a:spcPts val="0"/>
              </a:spcBef>
              <a:spcAft>
                <a:spcPts val="0"/>
              </a:spcAft>
              <a:buClr>
                <a:schemeClr val="dk1"/>
              </a:buClr>
              <a:buSzPts val="1700"/>
              <a:buChar char="•"/>
            </a:pPr>
            <a:r>
              <a:rPr lang="en-US" sz="1700">
                <a:solidFill>
                  <a:srgbClr val="000000"/>
                </a:solidFill>
              </a:rPr>
              <a:t>testimonials from teachers or other staff regarding outcomes related to implementation of training/mentoring you have provided</a:t>
            </a:r>
            <a:endParaRPr sz="1700">
              <a:solidFill>
                <a:srgbClr val="000000"/>
              </a:solidFill>
            </a:endParaRPr>
          </a:p>
          <a:p>
            <a:pPr marL="457200" lvl="0" indent="-336550" algn="l" rtl="0">
              <a:spcBef>
                <a:spcPts val="0"/>
              </a:spcBef>
              <a:spcAft>
                <a:spcPts val="0"/>
              </a:spcAft>
              <a:buClr>
                <a:schemeClr val="dk1"/>
              </a:buClr>
              <a:buSzPts val="1700"/>
              <a:buChar char="•"/>
            </a:pPr>
            <a:r>
              <a:rPr lang="en-US" sz="1700">
                <a:solidFill>
                  <a:srgbClr val="000000"/>
                </a:solidFill>
              </a:rPr>
              <a:t>emails from students’ families</a:t>
            </a:r>
            <a:endParaRPr sz="1700">
              <a:solidFill>
                <a:srgbClr val="000000"/>
              </a:solidFill>
            </a:endParaRPr>
          </a:p>
          <a:p>
            <a:pPr marL="457200" lvl="0" indent="-336550" algn="l" rtl="0">
              <a:spcBef>
                <a:spcPts val="0"/>
              </a:spcBef>
              <a:spcAft>
                <a:spcPts val="0"/>
              </a:spcAft>
              <a:buClr>
                <a:schemeClr val="dk1"/>
              </a:buClr>
              <a:buSzPts val="1700"/>
              <a:buChar char="•"/>
            </a:pPr>
            <a:r>
              <a:rPr lang="en-US" sz="1700">
                <a:solidFill>
                  <a:srgbClr val="000000"/>
                </a:solidFill>
              </a:rPr>
              <a:t>quantitative or qualitative data related to student engagement or attitudes toward learning</a:t>
            </a:r>
            <a:endParaRPr sz="1700">
              <a:solidFill>
                <a:srgbClr val="000000"/>
              </a:solidFill>
            </a:endParaRPr>
          </a:p>
          <a:p>
            <a:pPr marL="457200" lvl="0" indent="-336550" algn="l" rtl="0">
              <a:spcBef>
                <a:spcPts val="0"/>
              </a:spcBef>
              <a:spcAft>
                <a:spcPts val="0"/>
              </a:spcAft>
              <a:buClr>
                <a:schemeClr val="dk1"/>
              </a:buClr>
              <a:buSzPts val="1700"/>
              <a:buChar char="•"/>
            </a:pPr>
            <a:r>
              <a:rPr lang="en-US" sz="1700">
                <a:solidFill>
                  <a:srgbClr val="000000"/>
                </a:solidFill>
              </a:rPr>
              <a:t>attendance and/or graduation rates</a:t>
            </a:r>
            <a:endParaRPr sz="1700">
              <a:solidFill>
                <a:srgbClr val="000000"/>
              </a:solidFill>
            </a:endParaRPr>
          </a:p>
          <a:p>
            <a:pPr marL="457200" lvl="0" indent="-336550" algn="l" rtl="0">
              <a:spcBef>
                <a:spcPts val="0"/>
              </a:spcBef>
              <a:spcAft>
                <a:spcPts val="0"/>
              </a:spcAft>
              <a:buClr>
                <a:schemeClr val="dk1"/>
              </a:buClr>
              <a:buSzPts val="1700"/>
              <a:buChar char="•"/>
            </a:pPr>
            <a:r>
              <a:rPr lang="en-US" sz="1700">
                <a:solidFill>
                  <a:srgbClr val="000000"/>
                </a:solidFill>
              </a:rPr>
              <a:t>outcomes for particular student populations</a:t>
            </a:r>
            <a:endParaRPr sz="1700">
              <a:solidFill>
                <a:srgbClr val="000000"/>
              </a:solidFill>
            </a:endParaRPr>
          </a:p>
          <a:p>
            <a:pPr marL="457200" lvl="0" indent="-336550" algn="l" rtl="0">
              <a:spcBef>
                <a:spcPts val="0"/>
              </a:spcBef>
              <a:spcAft>
                <a:spcPts val="0"/>
              </a:spcAft>
              <a:buClr>
                <a:schemeClr val="dk1"/>
              </a:buClr>
              <a:buSzPts val="1700"/>
              <a:buChar char="•"/>
            </a:pPr>
            <a:r>
              <a:rPr lang="en-US" sz="1700">
                <a:solidFill>
                  <a:srgbClr val="000000"/>
                </a:solidFill>
              </a:rPr>
              <a:t>data related to use of resources (e.g., library, technology) in support of student learning</a:t>
            </a:r>
            <a:endParaRPr sz="1700">
              <a:solidFill>
                <a:srgbClr val="000000"/>
              </a:solidFill>
            </a:endParaRPr>
          </a:p>
          <a:p>
            <a:pPr marL="457200" lvl="0" indent="-336550" algn="l" rtl="0">
              <a:spcBef>
                <a:spcPts val="0"/>
              </a:spcBef>
              <a:spcAft>
                <a:spcPts val="0"/>
              </a:spcAft>
              <a:buClr>
                <a:schemeClr val="dk1"/>
              </a:buClr>
              <a:buSzPts val="1700"/>
              <a:buChar char="•"/>
            </a:pPr>
            <a:r>
              <a:rPr lang="en-US" sz="1700">
                <a:solidFill>
                  <a:srgbClr val="000000"/>
                </a:solidFill>
              </a:rPr>
              <a:t>an excerpt of a website, a blog, or an article or paper that you wrote or created</a:t>
            </a:r>
            <a:endParaRPr sz="1700">
              <a:solidFill>
                <a:srgbClr val="000000"/>
              </a:solidFill>
            </a:endParaRPr>
          </a:p>
          <a:p>
            <a:pPr marL="457200" lvl="0" indent="-336550" algn="l" rtl="0">
              <a:spcBef>
                <a:spcPts val="0"/>
              </a:spcBef>
              <a:spcAft>
                <a:spcPts val="0"/>
              </a:spcAft>
              <a:buClr>
                <a:schemeClr val="dk1"/>
              </a:buClr>
              <a:buSzPts val="1700"/>
              <a:buChar char="•"/>
            </a:pPr>
            <a:r>
              <a:rPr lang="en-US" sz="1700">
                <a:solidFill>
                  <a:srgbClr val="000000"/>
                </a:solidFill>
              </a:rPr>
              <a:t>a summary of the outcomes of a project you worked on or implemented</a:t>
            </a:r>
            <a:endParaRPr sz="1700">
              <a:solidFill>
                <a:srgbClr val="000000"/>
              </a:solidFill>
            </a:endParaRPr>
          </a:p>
          <a:p>
            <a:pPr marL="457200" lvl="0" indent="0" algn="l" rtl="0">
              <a:spcBef>
                <a:spcPts val="1200"/>
              </a:spcBef>
              <a:spcAft>
                <a:spcPts val="0"/>
              </a:spcAft>
              <a:buNone/>
            </a:pPr>
            <a:endParaRPr sz="1700">
              <a:solidFill>
                <a:srgbClr val="000000"/>
              </a:solidFill>
            </a:endParaRPr>
          </a:p>
          <a:p>
            <a:pPr marL="457200" lvl="0" indent="0" algn="l" rtl="0">
              <a:lnSpc>
                <a:spcPct val="100000"/>
              </a:lnSpc>
              <a:spcBef>
                <a:spcPts val="1200"/>
              </a:spcBef>
              <a:spcAft>
                <a:spcPts val="0"/>
              </a:spcAft>
              <a:buNone/>
            </a:pPr>
            <a:endParaRPr sz="1700">
              <a:solidFill>
                <a:srgbClr val="000000"/>
              </a:solidFill>
            </a:endParaRPr>
          </a:p>
          <a:p>
            <a:pPr marL="457200" lvl="0" indent="-228600" algn="l" rtl="0">
              <a:lnSpc>
                <a:spcPct val="100000"/>
              </a:lnSpc>
              <a:spcBef>
                <a:spcPts val="1000"/>
              </a:spcBef>
              <a:spcAft>
                <a:spcPts val="1000"/>
              </a:spcAft>
              <a:buSzPts val="2400"/>
              <a:buNone/>
            </a:pPr>
            <a:endParaRPr sz="1700">
              <a:solidFill>
                <a:srgbClr val="000000"/>
              </a:solidFill>
            </a:endParaRPr>
          </a:p>
        </p:txBody>
      </p:sp>
      <p:sp>
        <p:nvSpPr>
          <p:cNvPr id="373" name="Google Shape;373;p59"/>
          <p:cNvSpPr/>
          <p:nvPr/>
        </p:nvSpPr>
        <p:spPr>
          <a:xfrm>
            <a:off x="2343151" y="2154080"/>
            <a:ext cx="184800" cy="492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9900"/>
              </a:solidFill>
              <a:latin typeface="Times New Roman"/>
              <a:ea typeface="Times New Roman"/>
              <a:cs typeface="Times New Roman"/>
              <a:sym typeface="Times New Roman"/>
            </a:endParaRPr>
          </a:p>
        </p:txBody>
      </p:sp>
      <p:sp>
        <p:nvSpPr>
          <p:cNvPr id="374" name="Google Shape;374;p59"/>
          <p:cNvSpPr txBox="1"/>
          <p:nvPr/>
        </p:nvSpPr>
        <p:spPr>
          <a:xfrm>
            <a:off x="305175" y="6306200"/>
            <a:ext cx="5616900" cy="4257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MOC Instructions, page 8. Details on size of documents page 11</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25</a:t>
            </a:fld>
            <a:endParaRPr/>
          </a:p>
        </p:txBody>
      </p:sp>
      <p:pic>
        <p:nvPicPr>
          <p:cNvPr id="381" name="Google Shape;381;p60"/>
          <p:cNvPicPr preferRelativeResize="0"/>
          <p:nvPr/>
        </p:nvPicPr>
        <p:blipFill>
          <a:blip r:embed="rId3">
            <a:alphaModFix/>
          </a:blip>
          <a:stretch>
            <a:fillRect/>
          </a:stretch>
        </p:blipFill>
        <p:spPr>
          <a:xfrm>
            <a:off x="-76200" y="-144850"/>
            <a:ext cx="9245750" cy="70658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1"/>
          <p:cNvSpPr txBox="1">
            <a:spLocks noGrp="1"/>
          </p:cNvSpPr>
          <p:nvPr>
            <p:ph type="title"/>
          </p:nvPr>
        </p:nvSpPr>
        <p:spPr>
          <a:xfrm>
            <a:off x="311700" y="2218167"/>
            <a:ext cx="8520600" cy="177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3000"/>
              <a:buNone/>
            </a:pPr>
            <a:r>
              <a:rPr lang="en-US" sz="4000" b="1"/>
              <a:t>Component One</a:t>
            </a:r>
            <a:endParaRPr sz="4000" b="1"/>
          </a:p>
          <a:p>
            <a:pPr marL="0" lvl="0" indent="0" algn="ctr" rtl="0">
              <a:spcBef>
                <a:spcPts val="1000"/>
              </a:spcBef>
              <a:spcAft>
                <a:spcPts val="0"/>
              </a:spcAft>
              <a:buSzPts val="2000"/>
              <a:buNone/>
            </a:pPr>
            <a:r>
              <a:rPr lang="en-US" sz="2600">
                <a:solidFill>
                  <a:srgbClr val="000000"/>
                </a:solidFill>
              </a:rPr>
              <a:t>Deep Dive</a:t>
            </a:r>
            <a:endParaRPr sz="4600" b="1">
              <a:solidFill>
                <a:srgbClr val="000000"/>
              </a:solidFill>
            </a:endParaRPr>
          </a:p>
        </p:txBody>
      </p:sp>
      <p:sp>
        <p:nvSpPr>
          <p:cNvPr id="387" name="Google Shape;387;p6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26</a:t>
            </a:fld>
            <a:endParaRPr/>
          </a:p>
        </p:txBody>
      </p:sp>
      <p:pic>
        <p:nvPicPr>
          <p:cNvPr id="388" name="Google Shape;388;p61"/>
          <p:cNvPicPr preferRelativeResize="0"/>
          <p:nvPr/>
        </p:nvPicPr>
        <p:blipFill>
          <a:blip r:embed="rId3">
            <a:alphaModFix/>
          </a:blip>
          <a:stretch>
            <a:fillRect/>
          </a:stretch>
        </p:blipFill>
        <p:spPr>
          <a:xfrm>
            <a:off x="325950" y="3990275"/>
            <a:ext cx="2865925" cy="2538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2"/>
          <p:cNvSpPr txBox="1">
            <a:spLocks noGrp="1"/>
          </p:cNvSpPr>
          <p:nvPr>
            <p:ph type="title"/>
          </p:nvPr>
        </p:nvSpPr>
        <p:spPr>
          <a:xfrm>
            <a:off x="311700" y="288567"/>
            <a:ext cx="8520600" cy="763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000"/>
              <a:buNone/>
            </a:pPr>
            <a:endParaRPr sz="3600" b="1">
              <a:solidFill>
                <a:srgbClr val="000000"/>
              </a:solidFill>
            </a:endParaRPr>
          </a:p>
          <a:p>
            <a:pPr marL="0" lvl="0" indent="0" algn="ctr" rtl="0">
              <a:lnSpc>
                <a:spcPct val="100000"/>
              </a:lnSpc>
              <a:spcBef>
                <a:spcPts val="0"/>
              </a:spcBef>
              <a:spcAft>
                <a:spcPts val="0"/>
              </a:spcAft>
              <a:buSzPts val="2000"/>
              <a:buNone/>
            </a:pPr>
            <a:r>
              <a:rPr lang="en-US" sz="3600" b="1">
                <a:solidFill>
                  <a:srgbClr val="000000"/>
                </a:solidFill>
              </a:rPr>
              <a:t>Component One</a:t>
            </a:r>
            <a:endParaRPr sz="3600" b="1">
              <a:solidFill>
                <a:srgbClr val="000000"/>
              </a:solidFill>
            </a:endParaRPr>
          </a:p>
          <a:p>
            <a:pPr marL="0" lvl="0" indent="0" algn="ctr" rtl="0">
              <a:lnSpc>
                <a:spcPct val="100000"/>
              </a:lnSpc>
              <a:spcBef>
                <a:spcPts val="0"/>
              </a:spcBef>
              <a:spcAft>
                <a:spcPts val="0"/>
              </a:spcAft>
              <a:buSzPts val="2000"/>
              <a:buNone/>
            </a:pPr>
            <a:endParaRPr sz="3600" b="1">
              <a:solidFill>
                <a:srgbClr val="000000"/>
              </a:solidFill>
            </a:endParaRPr>
          </a:p>
        </p:txBody>
      </p:sp>
      <p:sp>
        <p:nvSpPr>
          <p:cNvPr id="394" name="Google Shape;394;p6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27</a:t>
            </a:fld>
            <a:endParaRPr/>
          </a:p>
        </p:txBody>
      </p:sp>
      <p:sp>
        <p:nvSpPr>
          <p:cNvPr id="395" name="Google Shape;395;p62"/>
          <p:cNvSpPr txBox="1">
            <a:spLocks noGrp="1"/>
          </p:cNvSpPr>
          <p:nvPr>
            <p:ph type="body" idx="4294967295"/>
          </p:nvPr>
        </p:nvSpPr>
        <p:spPr>
          <a:xfrm>
            <a:off x="742675" y="1251600"/>
            <a:ext cx="8087700" cy="3948300"/>
          </a:xfrm>
          <a:prstGeom prst="rect">
            <a:avLst/>
          </a:prstGeom>
          <a:noFill/>
          <a:ln>
            <a:noFill/>
          </a:ln>
        </p:spPr>
        <p:txBody>
          <a:bodyPr spcFirstLastPara="1" wrap="square" lIns="91425" tIns="91425" rIns="91425" bIns="91425" anchor="t" anchorCtr="0">
            <a:noAutofit/>
          </a:bodyPr>
          <a:lstStyle/>
          <a:p>
            <a:pPr marL="457200" lvl="0" indent="-374650" algn="l" rtl="0">
              <a:lnSpc>
                <a:spcPct val="100000"/>
              </a:lnSpc>
              <a:spcBef>
                <a:spcPts val="1000"/>
              </a:spcBef>
              <a:spcAft>
                <a:spcPts val="0"/>
              </a:spcAft>
              <a:buClr>
                <a:srgbClr val="000000"/>
              </a:buClr>
              <a:buSzPts val="2300"/>
              <a:buChar char="●"/>
            </a:pPr>
            <a:r>
              <a:rPr lang="en-US" sz="2300">
                <a:solidFill>
                  <a:srgbClr val="000000"/>
                </a:solidFill>
              </a:rPr>
              <a:t>4 pages of Written Commentary per PGE (8 pages total)</a:t>
            </a:r>
            <a:endParaRPr sz="2300">
              <a:solidFill>
                <a:srgbClr val="000000"/>
              </a:solidFill>
            </a:endParaRPr>
          </a:p>
          <a:p>
            <a:pPr marL="457200" lvl="0" indent="-374650" algn="l" rtl="0">
              <a:lnSpc>
                <a:spcPct val="100000"/>
              </a:lnSpc>
              <a:spcBef>
                <a:spcPts val="1000"/>
              </a:spcBef>
              <a:spcAft>
                <a:spcPts val="0"/>
              </a:spcAft>
              <a:buClr>
                <a:srgbClr val="000000"/>
              </a:buClr>
              <a:buSzPts val="2300"/>
              <a:buChar char="●"/>
            </a:pPr>
            <a:r>
              <a:rPr lang="en-US" sz="2300">
                <a:solidFill>
                  <a:srgbClr val="000000"/>
                </a:solidFill>
              </a:rPr>
              <a:t>Written Commentary must be submitted in provided template</a:t>
            </a:r>
            <a:endParaRPr sz="2300">
              <a:solidFill>
                <a:srgbClr val="000000"/>
              </a:solidFill>
            </a:endParaRPr>
          </a:p>
          <a:p>
            <a:pPr marL="457200" lvl="0" indent="-374650" algn="l" rtl="0">
              <a:lnSpc>
                <a:spcPct val="100000"/>
              </a:lnSpc>
              <a:spcBef>
                <a:spcPts val="1000"/>
              </a:spcBef>
              <a:spcAft>
                <a:spcPts val="0"/>
              </a:spcAft>
              <a:buClr>
                <a:srgbClr val="000000"/>
              </a:buClr>
              <a:buSzPts val="2300"/>
              <a:buChar char="●"/>
            </a:pPr>
            <a:r>
              <a:rPr lang="en-US" sz="2300">
                <a:solidFill>
                  <a:srgbClr val="000000"/>
                </a:solidFill>
              </a:rPr>
              <a:t>2 pages of Samples of Products (SOP) per PGE</a:t>
            </a:r>
            <a:endParaRPr sz="2300">
              <a:solidFill>
                <a:srgbClr val="000000"/>
              </a:solidFill>
            </a:endParaRPr>
          </a:p>
          <a:p>
            <a:pPr marL="457200" lvl="0" indent="-374650" algn="l" rtl="0">
              <a:lnSpc>
                <a:spcPct val="100000"/>
              </a:lnSpc>
              <a:spcBef>
                <a:spcPts val="1000"/>
              </a:spcBef>
              <a:spcAft>
                <a:spcPts val="0"/>
              </a:spcAft>
              <a:buClr>
                <a:srgbClr val="000000"/>
              </a:buClr>
              <a:buSzPts val="2300"/>
              <a:buChar char="●"/>
            </a:pPr>
            <a:r>
              <a:rPr lang="en-US" sz="2300">
                <a:solidFill>
                  <a:srgbClr val="000000"/>
                </a:solidFill>
              </a:rPr>
              <a:t>12 pages total</a:t>
            </a:r>
            <a:endParaRPr sz="2300">
              <a:solidFill>
                <a:srgbClr val="000000"/>
              </a:solidFill>
            </a:endParaRPr>
          </a:p>
        </p:txBody>
      </p:sp>
      <p:pic>
        <p:nvPicPr>
          <p:cNvPr id="396" name="Google Shape;396;p62"/>
          <p:cNvPicPr preferRelativeResize="0"/>
          <p:nvPr/>
        </p:nvPicPr>
        <p:blipFill>
          <a:blip r:embed="rId3">
            <a:alphaModFix/>
          </a:blip>
          <a:stretch>
            <a:fillRect/>
          </a:stretch>
        </p:blipFill>
        <p:spPr>
          <a:xfrm>
            <a:off x="7984924" y="88600"/>
            <a:ext cx="1036226" cy="917999"/>
          </a:xfrm>
          <a:prstGeom prst="rect">
            <a:avLst/>
          </a:prstGeom>
          <a:noFill/>
          <a:ln>
            <a:noFill/>
          </a:ln>
        </p:spPr>
      </p:pic>
      <p:sp>
        <p:nvSpPr>
          <p:cNvPr id="397" name="Google Shape;397;p62"/>
          <p:cNvSpPr txBox="1"/>
          <p:nvPr/>
        </p:nvSpPr>
        <p:spPr>
          <a:xfrm>
            <a:off x="305175" y="6306200"/>
            <a:ext cx="3417300" cy="4257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MOC Instructions, pages 16-20, 26-27</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3"/>
          <p:cNvSpPr txBox="1">
            <a:spLocks noGrp="1"/>
          </p:cNvSpPr>
          <p:nvPr>
            <p:ph type="body" idx="1"/>
          </p:nvPr>
        </p:nvSpPr>
        <p:spPr>
          <a:xfrm>
            <a:off x="66308" y="1006599"/>
            <a:ext cx="8680500" cy="419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80"/>
              </a:spcBef>
              <a:spcAft>
                <a:spcPts val="0"/>
              </a:spcAft>
              <a:buNone/>
            </a:pPr>
            <a:r>
              <a:rPr lang="en-US" b="1" dirty="0">
                <a:solidFill>
                  <a:srgbClr val="000000"/>
                </a:solidFill>
              </a:rPr>
              <a:t>For each PGE Written Commentary, a candidate is required to answer these five questions.</a:t>
            </a:r>
            <a:endParaRPr b="1" dirty="0">
              <a:solidFill>
                <a:srgbClr val="000000"/>
              </a:solidFill>
            </a:endParaRPr>
          </a:p>
          <a:p>
            <a:pPr marL="0" lvl="0" indent="0" algn="l" rtl="0">
              <a:lnSpc>
                <a:spcPct val="100000"/>
              </a:lnSpc>
              <a:spcBef>
                <a:spcPts val="480"/>
              </a:spcBef>
              <a:spcAft>
                <a:spcPts val="0"/>
              </a:spcAft>
              <a:buNone/>
            </a:pPr>
            <a:endParaRPr b="1" dirty="0">
              <a:solidFill>
                <a:srgbClr val="000000"/>
              </a:solidFill>
            </a:endParaRPr>
          </a:p>
          <a:p>
            <a:pPr marL="457200" lvl="0" indent="-317500" algn="l" rtl="0">
              <a:lnSpc>
                <a:spcPct val="100000"/>
              </a:lnSpc>
              <a:spcBef>
                <a:spcPts val="0"/>
              </a:spcBef>
              <a:spcAft>
                <a:spcPts val="0"/>
              </a:spcAft>
              <a:buClr>
                <a:srgbClr val="000000"/>
              </a:buClr>
              <a:buSzPts val="1400"/>
              <a:buAutoNum type="arabicPeriod"/>
            </a:pPr>
            <a:r>
              <a:rPr lang="en-US" dirty="0">
                <a:solidFill>
                  <a:srgbClr val="000000"/>
                </a:solidFill>
              </a:rPr>
              <a:t>Provide a </a:t>
            </a:r>
            <a:r>
              <a:rPr lang="en-US" b="1" dirty="0">
                <a:solidFill>
                  <a:srgbClr val="000000"/>
                </a:solidFill>
              </a:rPr>
              <a:t>context </a:t>
            </a:r>
            <a:r>
              <a:rPr lang="en-US" dirty="0">
                <a:solidFill>
                  <a:srgbClr val="000000"/>
                </a:solidFill>
              </a:rPr>
              <a:t>of the professional situation that indicates what need(s) of students, the professional community, parents/guardians, and/or yourself you are addressing with each PGE.</a:t>
            </a:r>
            <a:endParaRPr dirty="0">
              <a:solidFill>
                <a:srgbClr val="000000"/>
              </a:solidFill>
            </a:endParaRPr>
          </a:p>
          <a:p>
            <a:pPr marL="457200" lvl="0" indent="-317500" algn="l" rtl="0">
              <a:lnSpc>
                <a:spcPct val="100000"/>
              </a:lnSpc>
              <a:spcBef>
                <a:spcPts val="1000"/>
              </a:spcBef>
              <a:spcAft>
                <a:spcPts val="0"/>
              </a:spcAft>
              <a:buClr>
                <a:srgbClr val="000000"/>
              </a:buClr>
              <a:buSzPts val="1400"/>
              <a:buAutoNum type="arabicPeriod"/>
            </a:pPr>
            <a:r>
              <a:rPr lang="en-US" dirty="0">
                <a:solidFill>
                  <a:srgbClr val="000000"/>
                </a:solidFill>
              </a:rPr>
              <a:t>Describe each PGE and how each of your PGEs demonstrates a </a:t>
            </a:r>
            <a:r>
              <a:rPr lang="en-US" b="1" dirty="0">
                <a:solidFill>
                  <a:srgbClr val="000000"/>
                </a:solidFill>
              </a:rPr>
              <a:t>response to the identified need(s)</a:t>
            </a:r>
            <a:r>
              <a:rPr lang="en-US" dirty="0">
                <a:solidFill>
                  <a:srgbClr val="000000"/>
                </a:solidFill>
              </a:rPr>
              <a:t>.</a:t>
            </a:r>
            <a:endParaRPr dirty="0">
              <a:solidFill>
                <a:srgbClr val="000000"/>
              </a:solidFill>
            </a:endParaRPr>
          </a:p>
          <a:p>
            <a:pPr marL="457200" lvl="0" indent="-317500" algn="l" rtl="0">
              <a:lnSpc>
                <a:spcPct val="100000"/>
              </a:lnSpc>
              <a:spcBef>
                <a:spcPts val="1000"/>
              </a:spcBef>
              <a:spcAft>
                <a:spcPts val="0"/>
              </a:spcAft>
              <a:buClr>
                <a:srgbClr val="000000"/>
              </a:buClr>
              <a:buSzPts val="1400"/>
              <a:buAutoNum type="arabicPeriod"/>
            </a:pPr>
            <a:r>
              <a:rPr lang="en-US" dirty="0">
                <a:solidFill>
                  <a:srgbClr val="000000"/>
                </a:solidFill>
              </a:rPr>
              <a:t>In the context of each of your PGEs, explain how you have </a:t>
            </a:r>
            <a:r>
              <a:rPr lang="en-US" b="1" dirty="0">
                <a:solidFill>
                  <a:srgbClr val="000000"/>
                </a:solidFill>
              </a:rPr>
              <a:t>acquired and deepened your certificate area-specific content knowledge</a:t>
            </a:r>
            <a:r>
              <a:rPr lang="en-US" dirty="0">
                <a:solidFill>
                  <a:srgbClr val="000000"/>
                </a:solidFill>
              </a:rPr>
              <a:t> and/or your </a:t>
            </a:r>
            <a:r>
              <a:rPr lang="en-US" b="1" dirty="0">
                <a:solidFill>
                  <a:srgbClr val="000000"/>
                </a:solidFill>
              </a:rPr>
              <a:t>pedagogical knowledge and skills</a:t>
            </a:r>
            <a:r>
              <a:rPr lang="en-US" dirty="0">
                <a:solidFill>
                  <a:srgbClr val="000000"/>
                </a:solidFill>
              </a:rPr>
              <a:t> to remain current, including use of research and/or use of other professional activities.</a:t>
            </a:r>
            <a:endParaRPr dirty="0">
              <a:solidFill>
                <a:srgbClr val="000000"/>
              </a:solidFill>
            </a:endParaRPr>
          </a:p>
          <a:p>
            <a:pPr marL="457200" lvl="0" indent="-317500" algn="l" rtl="0">
              <a:lnSpc>
                <a:spcPct val="100000"/>
              </a:lnSpc>
              <a:spcBef>
                <a:spcPts val="1000"/>
              </a:spcBef>
              <a:spcAft>
                <a:spcPts val="0"/>
              </a:spcAft>
              <a:buClr>
                <a:srgbClr val="000000"/>
              </a:buClr>
              <a:buSzPts val="1400"/>
              <a:buAutoNum type="arabicPeriod"/>
            </a:pPr>
            <a:r>
              <a:rPr lang="en-US" dirty="0">
                <a:solidFill>
                  <a:srgbClr val="000000"/>
                </a:solidFill>
              </a:rPr>
              <a:t>Analyze ways in which each of your PGEs and related activities </a:t>
            </a:r>
            <a:r>
              <a:rPr lang="en-US" b="1" dirty="0">
                <a:solidFill>
                  <a:srgbClr val="000000"/>
                </a:solidFill>
              </a:rPr>
              <a:t>positively impacted student learning</a:t>
            </a:r>
            <a:r>
              <a:rPr lang="en-US" dirty="0">
                <a:solidFill>
                  <a:srgbClr val="000000"/>
                </a:solidFill>
              </a:rPr>
              <a:t> whether directly or indirectly.</a:t>
            </a:r>
            <a:endParaRPr dirty="0">
              <a:solidFill>
                <a:srgbClr val="000000"/>
              </a:solidFill>
            </a:endParaRPr>
          </a:p>
          <a:p>
            <a:pPr marL="457200" lvl="0" indent="-317500" algn="l" rtl="0">
              <a:lnSpc>
                <a:spcPct val="100000"/>
              </a:lnSpc>
              <a:spcBef>
                <a:spcPts val="1000"/>
              </a:spcBef>
              <a:spcAft>
                <a:spcPts val="0"/>
              </a:spcAft>
              <a:buClr>
                <a:srgbClr val="000000"/>
              </a:buClr>
              <a:buSzPts val="1400"/>
              <a:buAutoNum type="arabicPeriod"/>
            </a:pPr>
            <a:r>
              <a:rPr lang="en-US" dirty="0">
                <a:solidFill>
                  <a:srgbClr val="000000"/>
                </a:solidFill>
              </a:rPr>
              <a:t>Reflect on each of the PGEs presented, and on </a:t>
            </a:r>
            <a:r>
              <a:rPr lang="en-US" b="1" dirty="0">
                <a:solidFill>
                  <a:srgbClr val="000000"/>
                </a:solidFill>
              </a:rPr>
              <a:t>changes, additions, and/or next steps</a:t>
            </a:r>
            <a:r>
              <a:rPr lang="en-US" dirty="0">
                <a:solidFill>
                  <a:srgbClr val="000000"/>
                </a:solidFill>
              </a:rPr>
              <a:t> that would enhance your professional growth in the future.</a:t>
            </a:r>
            <a:endParaRPr dirty="0">
              <a:solidFill>
                <a:srgbClr val="000000"/>
              </a:solidFill>
            </a:endParaRPr>
          </a:p>
        </p:txBody>
      </p:sp>
      <p:sp>
        <p:nvSpPr>
          <p:cNvPr id="404" name="Google Shape;404;p63"/>
          <p:cNvSpPr txBox="1">
            <a:spLocks noGrp="1"/>
          </p:cNvSpPr>
          <p:nvPr>
            <p:ph type="title"/>
          </p:nvPr>
        </p:nvSpPr>
        <p:spPr>
          <a:xfrm>
            <a:off x="99975" y="266000"/>
            <a:ext cx="8680500" cy="102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3600" b="1"/>
              <a:t>PGE Written Commentary</a:t>
            </a:r>
            <a:endParaRPr sz="3600" b="1"/>
          </a:p>
        </p:txBody>
      </p:sp>
      <p:sp>
        <p:nvSpPr>
          <p:cNvPr id="405" name="Google Shape;405;p6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28</a:t>
            </a:fld>
            <a:endParaRPr/>
          </a:p>
        </p:txBody>
      </p:sp>
      <p:pic>
        <p:nvPicPr>
          <p:cNvPr id="406" name="Google Shape;406;p63"/>
          <p:cNvPicPr preferRelativeResize="0"/>
          <p:nvPr/>
        </p:nvPicPr>
        <p:blipFill>
          <a:blip r:embed="rId3">
            <a:alphaModFix/>
          </a:blip>
          <a:stretch>
            <a:fillRect/>
          </a:stretch>
        </p:blipFill>
        <p:spPr>
          <a:xfrm>
            <a:off x="7984924" y="88600"/>
            <a:ext cx="1036226" cy="917999"/>
          </a:xfrm>
          <a:prstGeom prst="rect">
            <a:avLst/>
          </a:prstGeom>
          <a:noFill/>
          <a:ln>
            <a:noFill/>
          </a:ln>
        </p:spPr>
      </p:pic>
      <p:sp>
        <p:nvSpPr>
          <p:cNvPr id="407" name="Google Shape;407;p63"/>
          <p:cNvSpPr txBox="1"/>
          <p:nvPr/>
        </p:nvSpPr>
        <p:spPr>
          <a:xfrm>
            <a:off x="305175" y="6306200"/>
            <a:ext cx="2447700" cy="4257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MOC Instructions, page 17</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xEl>
                                              <p:pRg st="0" end="0"/>
                                            </p:txEl>
                                          </p:spTgt>
                                        </p:tgtEl>
                                        <p:attrNameLst>
                                          <p:attrName>style.visibility</p:attrName>
                                        </p:attrNameLst>
                                      </p:cBhvr>
                                      <p:to>
                                        <p:strVal val="visible"/>
                                      </p:to>
                                    </p:set>
                                    <p:animEffect transition="in" filter="fade">
                                      <p:cBhvr>
                                        <p:cTn id="7" dur="500"/>
                                        <p:tgtEl>
                                          <p:spTgt spid="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3">
                                            <p:txEl>
                                              <p:pRg st="1" end="1"/>
                                            </p:txEl>
                                          </p:spTgt>
                                        </p:tgtEl>
                                        <p:attrNameLst>
                                          <p:attrName>style.visibility</p:attrName>
                                        </p:attrNameLst>
                                      </p:cBhvr>
                                      <p:to>
                                        <p:strVal val="visible"/>
                                      </p:to>
                                    </p:set>
                                    <p:animEffect transition="in" filter="fade">
                                      <p:cBhvr>
                                        <p:cTn id="12" dur="500"/>
                                        <p:tgtEl>
                                          <p:spTgt spid="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3">
                                            <p:txEl>
                                              <p:pRg st="2" end="2"/>
                                            </p:txEl>
                                          </p:spTgt>
                                        </p:tgtEl>
                                        <p:attrNameLst>
                                          <p:attrName>style.visibility</p:attrName>
                                        </p:attrNameLst>
                                      </p:cBhvr>
                                      <p:to>
                                        <p:strVal val="visible"/>
                                      </p:to>
                                    </p:set>
                                    <p:animEffect transition="in" filter="fade">
                                      <p:cBhvr>
                                        <p:cTn id="17" dur="500"/>
                                        <p:tgtEl>
                                          <p:spTgt spid="4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3">
                                            <p:txEl>
                                              <p:pRg st="3" end="3"/>
                                            </p:txEl>
                                          </p:spTgt>
                                        </p:tgtEl>
                                        <p:attrNameLst>
                                          <p:attrName>style.visibility</p:attrName>
                                        </p:attrNameLst>
                                      </p:cBhvr>
                                      <p:to>
                                        <p:strVal val="visible"/>
                                      </p:to>
                                    </p:set>
                                    <p:animEffect transition="in" filter="fade">
                                      <p:cBhvr>
                                        <p:cTn id="22" dur="500"/>
                                        <p:tgtEl>
                                          <p:spTgt spid="4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3">
                                            <p:txEl>
                                              <p:pRg st="4" end="4"/>
                                            </p:txEl>
                                          </p:spTgt>
                                        </p:tgtEl>
                                        <p:attrNameLst>
                                          <p:attrName>style.visibility</p:attrName>
                                        </p:attrNameLst>
                                      </p:cBhvr>
                                      <p:to>
                                        <p:strVal val="visible"/>
                                      </p:to>
                                    </p:set>
                                    <p:animEffect transition="in" filter="fade">
                                      <p:cBhvr>
                                        <p:cTn id="27" dur="500"/>
                                        <p:tgtEl>
                                          <p:spTgt spid="4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3">
                                            <p:txEl>
                                              <p:pRg st="5" end="5"/>
                                            </p:txEl>
                                          </p:spTgt>
                                        </p:tgtEl>
                                        <p:attrNameLst>
                                          <p:attrName>style.visibility</p:attrName>
                                        </p:attrNameLst>
                                      </p:cBhvr>
                                      <p:to>
                                        <p:strVal val="visible"/>
                                      </p:to>
                                    </p:set>
                                    <p:animEffect transition="in" filter="fade">
                                      <p:cBhvr>
                                        <p:cTn id="32" dur="500"/>
                                        <p:tgtEl>
                                          <p:spTgt spid="4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3">
                                            <p:txEl>
                                              <p:pRg st="6" end="6"/>
                                            </p:txEl>
                                          </p:spTgt>
                                        </p:tgtEl>
                                        <p:attrNameLst>
                                          <p:attrName>style.visibility</p:attrName>
                                        </p:attrNameLst>
                                      </p:cBhvr>
                                      <p:to>
                                        <p:strVal val="visible"/>
                                      </p:to>
                                    </p:set>
                                    <p:animEffect transition="in" filter="fade">
                                      <p:cBhvr>
                                        <p:cTn id="37" dur="500"/>
                                        <p:tgtEl>
                                          <p:spTgt spid="4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37"/>
          <p:cNvSpPr txBox="1"/>
          <p:nvPr/>
        </p:nvSpPr>
        <p:spPr>
          <a:xfrm>
            <a:off x="164414" y="4440974"/>
            <a:ext cx="2421300" cy="72933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t>Susanne Silk, NBCT</a:t>
            </a:r>
          </a:p>
          <a:p>
            <a:pPr marL="0" lvl="0" indent="0" algn="ctr" rtl="0">
              <a:spcBef>
                <a:spcPts val="0"/>
              </a:spcBef>
              <a:spcAft>
                <a:spcPts val="0"/>
              </a:spcAft>
              <a:buNone/>
            </a:pPr>
            <a:r>
              <a:rPr lang="en-US" sz="1800" b="1" dirty="0"/>
              <a:t>CT/EAYA</a:t>
            </a:r>
            <a:endParaRPr sz="1800" b="1" dirty="0"/>
          </a:p>
        </p:txBody>
      </p:sp>
      <p:sp>
        <p:nvSpPr>
          <p:cNvPr id="189" name="Google Shape;189;p37"/>
          <p:cNvSpPr txBox="1"/>
          <p:nvPr/>
        </p:nvSpPr>
        <p:spPr>
          <a:xfrm>
            <a:off x="5956326" y="4440949"/>
            <a:ext cx="3095700" cy="72936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t>Kenda Bates, NBCT</a:t>
            </a:r>
          </a:p>
          <a:p>
            <a:pPr marL="0" lvl="0" indent="0" algn="ctr" rtl="0">
              <a:spcBef>
                <a:spcPts val="0"/>
              </a:spcBef>
              <a:spcAft>
                <a:spcPts val="0"/>
              </a:spcAft>
              <a:buNone/>
            </a:pPr>
            <a:r>
              <a:rPr lang="en-US" sz="1800" b="1" dirty="0"/>
              <a:t>ELA/AYA</a:t>
            </a:r>
            <a:endParaRPr sz="1800" b="1" dirty="0"/>
          </a:p>
        </p:txBody>
      </p:sp>
      <p:sp>
        <p:nvSpPr>
          <p:cNvPr id="190" name="Google Shape;190;p37"/>
          <p:cNvSpPr txBox="1"/>
          <p:nvPr/>
        </p:nvSpPr>
        <p:spPr>
          <a:xfrm>
            <a:off x="3014133" y="4445438"/>
            <a:ext cx="2833330" cy="45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b="1" dirty="0">
                <a:solidFill>
                  <a:schemeClr val="dk1"/>
                </a:solidFill>
              </a:rPr>
              <a:t>Sheila Treadwell, NBCT</a:t>
            </a:r>
            <a:endParaRPr sz="1800" b="1" dirty="0">
              <a:solidFill>
                <a:schemeClr val="dk1"/>
              </a:solidFill>
            </a:endParaRPr>
          </a:p>
          <a:p>
            <a:pPr marL="0" lvl="0" indent="0" algn="ctr" rtl="0">
              <a:spcBef>
                <a:spcPts val="0"/>
              </a:spcBef>
              <a:spcAft>
                <a:spcPts val="0"/>
              </a:spcAft>
              <a:buClr>
                <a:schemeClr val="dk1"/>
              </a:buClr>
              <a:buSzPts val="1100"/>
              <a:buFont typeface="Arial"/>
              <a:buNone/>
            </a:pPr>
            <a:r>
              <a:rPr lang="en-US" sz="1800" b="1" dirty="0">
                <a:solidFill>
                  <a:schemeClr val="dk1"/>
                </a:solidFill>
              </a:rPr>
              <a:t>EC-GEN</a:t>
            </a:r>
            <a:endParaRPr sz="1800" b="1" dirty="0">
              <a:solidFill>
                <a:schemeClr val="dk1"/>
              </a:solidFill>
            </a:endParaRPr>
          </a:p>
          <a:p>
            <a:pPr marL="0" lvl="0" indent="0" algn="l" rtl="0">
              <a:spcBef>
                <a:spcPts val="0"/>
              </a:spcBef>
              <a:spcAft>
                <a:spcPts val="0"/>
              </a:spcAft>
              <a:buNone/>
            </a:pPr>
            <a:endParaRPr sz="1800" dirty="0"/>
          </a:p>
        </p:txBody>
      </p:sp>
      <p:sp>
        <p:nvSpPr>
          <p:cNvPr id="192" name="Google Shape;192;p37"/>
          <p:cNvSpPr txBox="1">
            <a:spLocks noGrp="1"/>
          </p:cNvSpPr>
          <p:nvPr>
            <p:ph type="title"/>
          </p:nvPr>
        </p:nvSpPr>
        <p:spPr>
          <a:xfrm>
            <a:off x="628650" y="365125"/>
            <a:ext cx="78867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Renewal Trainers</a:t>
            </a:r>
            <a:endParaRPr b="1" dirty="0"/>
          </a:p>
        </p:txBody>
      </p:sp>
      <p:sp>
        <p:nvSpPr>
          <p:cNvPr id="194" name="Google Shape;194;p37"/>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3" name="Picture 2">
            <a:extLst>
              <a:ext uri="{FF2B5EF4-FFF2-40B4-BE49-F238E27FC236}">
                <a16:creationId xmlns:a16="http://schemas.microsoft.com/office/drawing/2014/main" id="{9DA81139-6626-4C08-99A0-0EE38ECAE49D}"/>
              </a:ext>
            </a:extLst>
          </p:cNvPr>
          <p:cNvPicPr>
            <a:picLocks noChangeAspect="1"/>
          </p:cNvPicPr>
          <p:nvPr/>
        </p:nvPicPr>
        <p:blipFill>
          <a:blip r:embed="rId3"/>
          <a:stretch>
            <a:fillRect/>
          </a:stretch>
        </p:blipFill>
        <p:spPr>
          <a:xfrm>
            <a:off x="681545" y="2958431"/>
            <a:ext cx="1254355" cy="1482519"/>
          </a:xfrm>
          <a:prstGeom prst="rect">
            <a:avLst/>
          </a:prstGeom>
        </p:spPr>
      </p:pic>
      <p:pic>
        <p:nvPicPr>
          <p:cNvPr id="5" name="Picture 4">
            <a:extLst>
              <a:ext uri="{FF2B5EF4-FFF2-40B4-BE49-F238E27FC236}">
                <a16:creationId xmlns:a16="http://schemas.microsoft.com/office/drawing/2014/main" id="{8976AB63-D226-44B7-AE08-910AFC296DCD}"/>
              </a:ext>
            </a:extLst>
          </p:cNvPr>
          <p:cNvPicPr>
            <a:picLocks noChangeAspect="1"/>
          </p:cNvPicPr>
          <p:nvPr/>
        </p:nvPicPr>
        <p:blipFill>
          <a:blip r:embed="rId4"/>
          <a:stretch>
            <a:fillRect/>
          </a:stretch>
        </p:blipFill>
        <p:spPr>
          <a:xfrm>
            <a:off x="3797808" y="2958430"/>
            <a:ext cx="1127293" cy="1502317"/>
          </a:xfrm>
          <a:prstGeom prst="rect">
            <a:avLst/>
          </a:prstGeom>
        </p:spPr>
      </p:pic>
      <p:pic>
        <p:nvPicPr>
          <p:cNvPr id="7" name="Picture 6" descr="A picture containing person, indoor&#10;&#10;Description automatically generated">
            <a:extLst>
              <a:ext uri="{FF2B5EF4-FFF2-40B4-BE49-F238E27FC236}">
                <a16:creationId xmlns:a16="http://schemas.microsoft.com/office/drawing/2014/main" id="{EEF12733-E99B-4B3E-8938-34528407EA2B}"/>
              </a:ext>
            </a:extLst>
          </p:cNvPr>
          <p:cNvPicPr>
            <a:picLocks noChangeAspect="1"/>
          </p:cNvPicPr>
          <p:nvPr/>
        </p:nvPicPr>
        <p:blipFill>
          <a:blip r:embed="rId5"/>
          <a:stretch>
            <a:fillRect/>
          </a:stretch>
        </p:blipFill>
        <p:spPr>
          <a:xfrm>
            <a:off x="6952667" y="2958429"/>
            <a:ext cx="1254355" cy="15550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4"/>
          <p:cNvSpPr txBox="1">
            <a:spLocks noGrp="1"/>
          </p:cNvSpPr>
          <p:nvPr>
            <p:ph type="title"/>
          </p:nvPr>
        </p:nvSpPr>
        <p:spPr>
          <a:xfrm>
            <a:off x="311700" y="2218167"/>
            <a:ext cx="8520600" cy="177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SzPts val="3000"/>
              <a:buNone/>
            </a:pPr>
            <a:r>
              <a:rPr lang="en-US" sz="4000" b="1"/>
              <a:t>Component Two</a:t>
            </a:r>
            <a:endParaRPr sz="4000" b="1"/>
          </a:p>
          <a:p>
            <a:pPr marL="0" lvl="0" indent="0" algn="ctr" rtl="0">
              <a:spcBef>
                <a:spcPts val="1000"/>
              </a:spcBef>
              <a:spcAft>
                <a:spcPts val="0"/>
              </a:spcAft>
              <a:buSzPts val="2000"/>
              <a:buNone/>
            </a:pPr>
            <a:r>
              <a:rPr lang="en-US" sz="2600">
                <a:solidFill>
                  <a:srgbClr val="000000"/>
                </a:solidFill>
              </a:rPr>
              <a:t>Deep Dive</a:t>
            </a:r>
            <a:endParaRPr sz="4600" b="1">
              <a:solidFill>
                <a:srgbClr val="000000"/>
              </a:solidFill>
            </a:endParaRPr>
          </a:p>
        </p:txBody>
      </p:sp>
      <p:sp>
        <p:nvSpPr>
          <p:cNvPr id="413" name="Google Shape;413;p6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29</a:t>
            </a:fld>
            <a:endParaRPr/>
          </a:p>
        </p:txBody>
      </p:sp>
      <p:pic>
        <p:nvPicPr>
          <p:cNvPr id="414" name="Google Shape;414;p64"/>
          <p:cNvPicPr preferRelativeResize="0"/>
          <p:nvPr/>
        </p:nvPicPr>
        <p:blipFill>
          <a:blip r:embed="rId3">
            <a:alphaModFix/>
          </a:blip>
          <a:stretch>
            <a:fillRect/>
          </a:stretch>
        </p:blipFill>
        <p:spPr>
          <a:xfrm>
            <a:off x="340425" y="4061017"/>
            <a:ext cx="2865925" cy="246820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5"/>
          <p:cNvSpPr txBox="1">
            <a:spLocks noGrp="1"/>
          </p:cNvSpPr>
          <p:nvPr>
            <p:ph type="title"/>
          </p:nvPr>
        </p:nvSpPr>
        <p:spPr>
          <a:xfrm>
            <a:off x="1013100" y="267767"/>
            <a:ext cx="7117800" cy="840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000"/>
              <a:buNone/>
            </a:pPr>
            <a:r>
              <a:rPr lang="en-US" sz="3600" b="1"/>
              <a:t>Component Two </a:t>
            </a:r>
            <a:endParaRPr sz="3600" b="1"/>
          </a:p>
        </p:txBody>
      </p:sp>
      <p:sp>
        <p:nvSpPr>
          <p:cNvPr id="420" name="Google Shape;420;p65"/>
          <p:cNvSpPr txBox="1">
            <a:spLocks noGrp="1"/>
          </p:cNvSpPr>
          <p:nvPr>
            <p:ph type="sldNum" idx="12"/>
          </p:nvPr>
        </p:nvSpPr>
        <p:spPr>
          <a:xfrm>
            <a:off x="8472458" y="8290163"/>
            <a:ext cx="548700" cy="69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30</a:t>
            </a:fld>
            <a:endParaRPr/>
          </a:p>
        </p:txBody>
      </p:sp>
      <p:sp>
        <p:nvSpPr>
          <p:cNvPr id="421" name="Google Shape;421;p65"/>
          <p:cNvSpPr/>
          <p:nvPr/>
        </p:nvSpPr>
        <p:spPr>
          <a:xfrm>
            <a:off x="3329424" y="2114033"/>
            <a:ext cx="3930600" cy="4127100"/>
          </a:xfrm>
          <a:prstGeom prst="diamond">
            <a:avLst/>
          </a:prstGeom>
          <a:solidFill>
            <a:srgbClr val="FFF2CC"/>
          </a:solidFill>
          <a:ln w="38100" cap="flat" cmpd="sng">
            <a:solidFill>
              <a:srgbClr val="F1C2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100" i="0" u="none" strike="noStrike" cap="none"/>
              <a:t>Video</a:t>
            </a:r>
            <a:endParaRPr sz="2100" i="0" u="none" strike="noStrike" cap="none"/>
          </a:p>
          <a:p>
            <a:pPr marL="0" marR="0" lvl="0" indent="0" algn="ctr" rtl="0">
              <a:lnSpc>
                <a:spcPct val="100000"/>
              </a:lnSpc>
              <a:spcBef>
                <a:spcPts val="0"/>
              </a:spcBef>
              <a:spcAft>
                <a:spcPts val="0"/>
              </a:spcAft>
              <a:buClr>
                <a:srgbClr val="000000"/>
              </a:buClr>
              <a:buSzPts val="1400"/>
              <a:buFont typeface="Arial"/>
              <a:buNone/>
            </a:pPr>
            <a:endParaRPr sz="2100" i="0" u="none" strike="noStrike" cap="none"/>
          </a:p>
          <a:p>
            <a:pPr marL="0" marR="0" lvl="0" indent="0" algn="ctr" rtl="0">
              <a:lnSpc>
                <a:spcPct val="100000"/>
              </a:lnSpc>
              <a:spcBef>
                <a:spcPts val="0"/>
              </a:spcBef>
              <a:spcAft>
                <a:spcPts val="0"/>
              </a:spcAft>
              <a:buClr>
                <a:srgbClr val="000000"/>
              </a:buClr>
              <a:buSzPts val="1400"/>
              <a:buFont typeface="Arial"/>
              <a:buNone/>
            </a:pPr>
            <a:r>
              <a:rPr lang="en-US" sz="1500" i="0" u="none" strike="noStrike" cap="none"/>
              <a:t>10 Minute Max</a:t>
            </a:r>
            <a:endParaRPr sz="1500" i="0" u="none" strike="noStrike" cap="none"/>
          </a:p>
          <a:p>
            <a:pPr marL="0" marR="0" lvl="0" indent="0" algn="ctr" rtl="0">
              <a:lnSpc>
                <a:spcPct val="100000"/>
              </a:lnSpc>
              <a:spcBef>
                <a:spcPts val="0"/>
              </a:spcBef>
              <a:spcAft>
                <a:spcPts val="0"/>
              </a:spcAft>
              <a:buClr>
                <a:srgbClr val="000000"/>
              </a:buClr>
              <a:buSzPts val="1400"/>
              <a:buFont typeface="Arial"/>
              <a:buNone/>
            </a:pPr>
            <a:endParaRPr sz="1500" i="0" u="none" strike="noStrike" cap="none"/>
          </a:p>
        </p:txBody>
      </p:sp>
      <p:sp>
        <p:nvSpPr>
          <p:cNvPr id="422" name="Google Shape;422;p65"/>
          <p:cNvSpPr/>
          <p:nvPr/>
        </p:nvSpPr>
        <p:spPr>
          <a:xfrm>
            <a:off x="402775" y="2114033"/>
            <a:ext cx="3930600" cy="4127100"/>
          </a:xfrm>
          <a:prstGeom prst="diamond">
            <a:avLst/>
          </a:prstGeom>
          <a:noFill/>
          <a:ln w="76200" cap="flat" cmpd="sng">
            <a:solidFill>
              <a:srgbClr val="21A58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100" i="0" u="none" strike="noStrike" cap="none">
                <a:solidFill>
                  <a:srgbClr val="21A589"/>
                </a:solidFill>
              </a:rPr>
              <a:t>Written Commentary</a:t>
            </a:r>
            <a:endParaRPr sz="2100" i="0" u="none" strike="noStrike" cap="none">
              <a:solidFill>
                <a:srgbClr val="21A589"/>
              </a:solidFill>
            </a:endParaRPr>
          </a:p>
          <a:p>
            <a:pPr marL="0" marR="0" lvl="0" indent="0" algn="ctr" rtl="0">
              <a:lnSpc>
                <a:spcPct val="100000"/>
              </a:lnSpc>
              <a:spcBef>
                <a:spcPts val="0"/>
              </a:spcBef>
              <a:spcAft>
                <a:spcPts val="0"/>
              </a:spcAft>
              <a:buClr>
                <a:srgbClr val="000000"/>
              </a:buClr>
              <a:buSzPts val="1400"/>
              <a:buFont typeface="Arial"/>
              <a:buNone/>
            </a:pPr>
            <a:endParaRPr sz="2100" i="0" u="none" strike="noStrike" cap="none">
              <a:solidFill>
                <a:srgbClr val="21A589"/>
              </a:solidFill>
            </a:endParaRPr>
          </a:p>
          <a:p>
            <a:pPr marL="0" marR="0" lvl="0" indent="0" algn="ctr" rtl="0">
              <a:lnSpc>
                <a:spcPct val="100000"/>
              </a:lnSpc>
              <a:spcBef>
                <a:spcPts val="0"/>
              </a:spcBef>
              <a:spcAft>
                <a:spcPts val="0"/>
              </a:spcAft>
              <a:buClr>
                <a:srgbClr val="000000"/>
              </a:buClr>
              <a:buSzPts val="1400"/>
              <a:buFont typeface="Arial"/>
              <a:buNone/>
            </a:pPr>
            <a:r>
              <a:rPr lang="en-US" sz="1500" i="0" u="none" strike="noStrike" cap="none">
                <a:solidFill>
                  <a:srgbClr val="21A589"/>
                </a:solidFill>
              </a:rPr>
              <a:t>No More than 5 Pages</a:t>
            </a:r>
            <a:endParaRPr sz="1500" i="0" u="none" strike="noStrike" cap="none">
              <a:solidFill>
                <a:srgbClr val="21A589"/>
              </a:solidFil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D26F00"/>
              </a:solidFill>
              <a:latin typeface="Roboto Condensed"/>
              <a:ea typeface="Roboto Condensed"/>
              <a:cs typeface="Roboto Condensed"/>
              <a:sym typeface="Roboto Condensed"/>
            </a:endParaRPr>
          </a:p>
        </p:txBody>
      </p:sp>
      <p:pic>
        <p:nvPicPr>
          <p:cNvPr id="423" name="Google Shape;423;p65"/>
          <p:cNvPicPr preferRelativeResize="0"/>
          <p:nvPr/>
        </p:nvPicPr>
        <p:blipFill rotWithShape="1">
          <a:blip r:embed="rId3">
            <a:alphaModFix/>
          </a:blip>
          <a:srcRect/>
          <a:stretch/>
        </p:blipFill>
        <p:spPr>
          <a:xfrm>
            <a:off x="4892625" y="4773041"/>
            <a:ext cx="804200" cy="630750"/>
          </a:xfrm>
          <a:prstGeom prst="rect">
            <a:avLst/>
          </a:prstGeom>
          <a:noFill/>
          <a:ln>
            <a:noFill/>
          </a:ln>
        </p:spPr>
      </p:pic>
      <p:pic>
        <p:nvPicPr>
          <p:cNvPr id="424" name="Google Shape;424;p65"/>
          <p:cNvPicPr preferRelativeResize="0"/>
          <p:nvPr/>
        </p:nvPicPr>
        <p:blipFill>
          <a:blip r:embed="rId4">
            <a:alphaModFix/>
          </a:blip>
          <a:stretch>
            <a:fillRect/>
          </a:stretch>
        </p:blipFill>
        <p:spPr>
          <a:xfrm>
            <a:off x="7984925" y="166152"/>
            <a:ext cx="1036225" cy="89246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6"/>
          <p:cNvSpPr txBox="1">
            <a:spLocks noGrp="1"/>
          </p:cNvSpPr>
          <p:nvPr>
            <p:ph type="title"/>
          </p:nvPr>
        </p:nvSpPr>
        <p:spPr>
          <a:xfrm>
            <a:off x="1925450" y="301133"/>
            <a:ext cx="5492400" cy="102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3600" b="1"/>
              <a:t>Component Two Video</a:t>
            </a:r>
            <a:endParaRPr sz="3600" b="1"/>
          </a:p>
        </p:txBody>
      </p:sp>
      <p:sp>
        <p:nvSpPr>
          <p:cNvPr id="431" name="Google Shape;431;p66"/>
          <p:cNvSpPr txBox="1">
            <a:spLocks noGrp="1"/>
          </p:cNvSpPr>
          <p:nvPr>
            <p:ph type="body" idx="1"/>
          </p:nvPr>
        </p:nvSpPr>
        <p:spPr>
          <a:xfrm>
            <a:off x="517113" y="1160550"/>
            <a:ext cx="8156400" cy="4194000"/>
          </a:xfrm>
          <a:prstGeom prst="rect">
            <a:avLst/>
          </a:prstGeom>
          <a:noFill/>
          <a:ln>
            <a:noFill/>
          </a:ln>
        </p:spPr>
        <p:txBody>
          <a:bodyPr spcFirstLastPara="1" wrap="square" lIns="91425" tIns="91425" rIns="91425" bIns="91425" anchor="t" anchorCtr="0">
            <a:noAutofit/>
          </a:bodyPr>
          <a:lstStyle/>
          <a:p>
            <a:pPr marL="457200" lvl="0" indent="-361950" algn="l" rtl="0">
              <a:lnSpc>
                <a:spcPct val="100000"/>
              </a:lnSpc>
              <a:spcBef>
                <a:spcPts val="600"/>
              </a:spcBef>
              <a:spcAft>
                <a:spcPts val="0"/>
              </a:spcAft>
              <a:buClr>
                <a:srgbClr val="000000"/>
              </a:buClr>
              <a:buSzPts val="2100"/>
              <a:buChar char="●"/>
            </a:pPr>
            <a:r>
              <a:rPr lang="en-US" sz="2100">
                <a:solidFill>
                  <a:srgbClr val="000000"/>
                </a:solidFill>
              </a:rPr>
              <a:t>Design a lesson in your </a:t>
            </a:r>
            <a:r>
              <a:rPr lang="en-US" sz="2100">
                <a:solidFill>
                  <a:schemeClr val="dk1"/>
                </a:solidFill>
                <a:highlight>
                  <a:schemeClr val="lt1"/>
                </a:highlight>
              </a:rPr>
              <a:t>original</a:t>
            </a:r>
            <a:r>
              <a:rPr lang="en-US" sz="2100" b="1">
                <a:solidFill>
                  <a:schemeClr val="dk1"/>
                </a:solidFill>
                <a:highlight>
                  <a:schemeClr val="lt1"/>
                </a:highlight>
              </a:rPr>
              <a:t> </a:t>
            </a:r>
            <a:r>
              <a:rPr lang="en-US" sz="2100">
                <a:solidFill>
                  <a:schemeClr val="dk1"/>
                </a:solidFill>
                <a:highlight>
                  <a:schemeClr val="lt1"/>
                </a:highlight>
              </a:rPr>
              <a:t>certification area</a:t>
            </a:r>
            <a:endParaRPr sz="2100">
              <a:solidFill>
                <a:srgbClr val="000000"/>
              </a:solidFill>
            </a:endParaRPr>
          </a:p>
          <a:p>
            <a:pPr marL="457200" lvl="0" indent="-361950" algn="l" rtl="0">
              <a:lnSpc>
                <a:spcPct val="100000"/>
              </a:lnSpc>
              <a:spcBef>
                <a:spcPts val="600"/>
              </a:spcBef>
              <a:spcAft>
                <a:spcPts val="0"/>
              </a:spcAft>
              <a:buClr>
                <a:srgbClr val="000000"/>
              </a:buClr>
              <a:buSzPts val="2100"/>
              <a:buChar char="●"/>
            </a:pPr>
            <a:r>
              <a:rPr lang="en-US" sz="2100">
                <a:solidFill>
                  <a:srgbClr val="000000"/>
                </a:solidFill>
              </a:rPr>
              <a:t>Can be recorded no earlier than September 1 in the year prior to your first year of MOC eligibility (two years before your certificate expires)</a:t>
            </a:r>
            <a:endParaRPr sz="2100">
              <a:solidFill>
                <a:srgbClr val="000000"/>
              </a:solidFill>
            </a:endParaRPr>
          </a:p>
          <a:p>
            <a:pPr marL="457200" lvl="0" indent="-361950" algn="l" rtl="0">
              <a:lnSpc>
                <a:spcPct val="100000"/>
              </a:lnSpc>
              <a:spcBef>
                <a:spcPts val="600"/>
              </a:spcBef>
              <a:spcAft>
                <a:spcPts val="0"/>
              </a:spcAft>
              <a:buClr>
                <a:srgbClr val="000000"/>
              </a:buClr>
              <a:buSzPts val="2100"/>
              <a:buChar char="●"/>
            </a:pPr>
            <a:r>
              <a:rPr lang="en-US" sz="2100">
                <a:solidFill>
                  <a:srgbClr val="000000"/>
                </a:solidFill>
              </a:rPr>
              <a:t>Can be segmented into 3 parts (10 minutes max)</a:t>
            </a:r>
            <a:endParaRPr sz="2100">
              <a:solidFill>
                <a:srgbClr val="000000"/>
              </a:solidFill>
            </a:endParaRPr>
          </a:p>
          <a:p>
            <a:pPr marL="457200" lvl="0" indent="-361950" algn="l" rtl="0">
              <a:lnSpc>
                <a:spcPct val="100000"/>
              </a:lnSpc>
              <a:spcBef>
                <a:spcPts val="600"/>
              </a:spcBef>
              <a:spcAft>
                <a:spcPts val="0"/>
              </a:spcAft>
              <a:buClr>
                <a:srgbClr val="000000"/>
              </a:buClr>
              <a:buSzPts val="2100"/>
              <a:buChar char="●"/>
            </a:pPr>
            <a:r>
              <a:rPr lang="en-US" sz="2100">
                <a:solidFill>
                  <a:srgbClr val="000000"/>
                </a:solidFill>
              </a:rPr>
              <a:t>Must be date stamped (or have attestation form)</a:t>
            </a:r>
            <a:endParaRPr sz="2100">
              <a:solidFill>
                <a:srgbClr val="000000"/>
              </a:solidFill>
            </a:endParaRPr>
          </a:p>
          <a:p>
            <a:pPr marL="457200" lvl="0" indent="-361950" algn="l" rtl="0">
              <a:lnSpc>
                <a:spcPct val="100000"/>
              </a:lnSpc>
              <a:spcBef>
                <a:spcPts val="600"/>
              </a:spcBef>
              <a:spcAft>
                <a:spcPts val="0"/>
              </a:spcAft>
              <a:buClr>
                <a:srgbClr val="000000"/>
              </a:buClr>
              <a:buSzPts val="2100"/>
              <a:buChar char="●"/>
            </a:pPr>
            <a:r>
              <a:rPr lang="en-US" sz="2100">
                <a:solidFill>
                  <a:srgbClr val="000000"/>
                </a:solidFill>
              </a:rPr>
              <a:t>Must show </a:t>
            </a:r>
            <a:r>
              <a:rPr lang="en-US" sz="2100" b="1">
                <a:solidFill>
                  <a:srgbClr val="000000"/>
                </a:solidFill>
              </a:rPr>
              <a:t>you and your students together in at least one segment</a:t>
            </a:r>
            <a:r>
              <a:rPr lang="en-US" sz="2100">
                <a:solidFill>
                  <a:srgbClr val="000000"/>
                </a:solidFill>
              </a:rPr>
              <a:t>, your students interacting with one another, your students’ reactions to what you are doing, and their engagement in learning</a:t>
            </a:r>
            <a:endParaRPr sz="2100">
              <a:solidFill>
                <a:srgbClr val="000000"/>
              </a:solidFill>
            </a:endParaRPr>
          </a:p>
          <a:p>
            <a:pPr marL="457200" lvl="0" indent="-381000" algn="l" rtl="0">
              <a:lnSpc>
                <a:spcPct val="100000"/>
              </a:lnSpc>
              <a:spcBef>
                <a:spcPts val="600"/>
              </a:spcBef>
              <a:spcAft>
                <a:spcPts val="0"/>
              </a:spcAft>
              <a:buSzPts val="2400"/>
              <a:buFont typeface="Sniglet"/>
              <a:buNone/>
            </a:pPr>
            <a:endParaRPr sz="2100">
              <a:solidFill>
                <a:srgbClr val="000000"/>
              </a:solidFill>
            </a:endParaRPr>
          </a:p>
          <a:p>
            <a:pPr marL="457200" lvl="0" indent="-228600" algn="l" rtl="0">
              <a:lnSpc>
                <a:spcPct val="100000"/>
              </a:lnSpc>
              <a:spcBef>
                <a:spcPts val="600"/>
              </a:spcBef>
              <a:spcAft>
                <a:spcPts val="0"/>
              </a:spcAft>
              <a:buSzPts val="2400"/>
              <a:buNone/>
            </a:pPr>
            <a:endParaRPr sz="2100">
              <a:solidFill>
                <a:srgbClr val="000000"/>
              </a:solidFill>
            </a:endParaRPr>
          </a:p>
        </p:txBody>
      </p:sp>
      <p:sp>
        <p:nvSpPr>
          <p:cNvPr id="432" name="Google Shape;432;p66"/>
          <p:cNvSpPr txBox="1"/>
          <p:nvPr/>
        </p:nvSpPr>
        <p:spPr>
          <a:xfrm>
            <a:off x="4502944" y="2767013"/>
            <a:ext cx="1848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9900"/>
              </a:solidFill>
              <a:latin typeface="Times New Roman"/>
              <a:ea typeface="Times New Roman"/>
              <a:cs typeface="Times New Roman"/>
              <a:sym typeface="Times New Roman"/>
            </a:endParaRPr>
          </a:p>
        </p:txBody>
      </p:sp>
      <p:sp>
        <p:nvSpPr>
          <p:cNvPr id="433" name="Google Shape;433;p66"/>
          <p:cNvSpPr txBox="1"/>
          <p:nvPr/>
        </p:nvSpPr>
        <p:spPr>
          <a:xfrm>
            <a:off x="3287821" y="1985963"/>
            <a:ext cx="184800" cy="49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434" name="Google Shape;434;p66"/>
          <p:cNvSpPr txBox="1"/>
          <p:nvPr/>
        </p:nvSpPr>
        <p:spPr>
          <a:xfrm>
            <a:off x="6241761" y="1985963"/>
            <a:ext cx="184800" cy="49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cxnSp>
        <p:nvCxnSpPr>
          <p:cNvPr id="435" name="Google Shape;435;p66"/>
          <p:cNvCxnSpPr/>
          <p:nvPr/>
        </p:nvCxnSpPr>
        <p:spPr>
          <a:xfrm flipH="1">
            <a:off x="2343150" y="2286000"/>
            <a:ext cx="1143000" cy="609600"/>
          </a:xfrm>
          <a:prstGeom prst="straightConnector1">
            <a:avLst/>
          </a:prstGeom>
          <a:noFill/>
          <a:ln>
            <a:noFill/>
          </a:ln>
        </p:spPr>
      </p:cxnSp>
      <p:sp>
        <p:nvSpPr>
          <p:cNvPr id="436" name="Google Shape;436;p6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31</a:t>
            </a:fld>
            <a:endParaRPr/>
          </a:p>
        </p:txBody>
      </p:sp>
      <p:pic>
        <p:nvPicPr>
          <p:cNvPr id="437" name="Google Shape;437;p66"/>
          <p:cNvPicPr preferRelativeResize="0"/>
          <p:nvPr/>
        </p:nvPicPr>
        <p:blipFill>
          <a:blip r:embed="rId3">
            <a:alphaModFix/>
          </a:blip>
          <a:stretch>
            <a:fillRect/>
          </a:stretch>
        </p:blipFill>
        <p:spPr>
          <a:xfrm>
            <a:off x="7984925" y="166152"/>
            <a:ext cx="1036225" cy="892461"/>
          </a:xfrm>
          <a:prstGeom prst="rect">
            <a:avLst/>
          </a:prstGeom>
          <a:noFill/>
          <a:ln>
            <a:noFill/>
          </a:ln>
        </p:spPr>
      </p:pic>
      <p:pic>
        <p:nvPicPr>
          <p:cNvPr id="438" name="Google Shape;438;p66"/>
          <p:cNvPicPr preferRelativeResize="0"/>
          <p:nvPr/>
        </p:nvPicPr>
        <p:blipFill rotWithShape="1">
          <a:blip r:embed="rId4">
            <a:alphaModFix/>
          </a:blip>
          <a:srcRect/>
          <a:stretch/>
        </p:blipFill>
        <p:spPr>
          <a:xfrm>
            <a:off x="7061399" y="2819391"/>
            <a:ext cx="775875" cy="608525"/>
          </a:xfrm>
          <a:prstGeom prst="rect">
            <a:avLst/>
          </a:prstGeom>
          <a:noFill/>
          <a:ln>
            <a:noFill/>
          </a:ln>
        </p:spPr>
      </p:pic>
      <p:sp>
        <p:nvSpPr>
          <p:cNvPr id="439" name="Google Shape;439;p66"/>
          <p:cNvSpPr txBox="1"/>
          <p:nvPr/>
        </p:nvSpPr>
        <p:spPr>
          <a:xfrm>
            <a:off x="305175" y="6306200"/>
            <a:ext cx="3180900" cy="4257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MOC Instructions, pages 20-25, 27</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fade">
                                      <p:cBhvr>
                                        <p:cTn id="7" dur="5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7"/>
          <p:cNvSpPr txBox="1">
            <a:spLocks noGrp="1"/>
          </p:cNvSpPr>
          <p:nvPr>
            <p:ph type="title"/>
          </p:nvPr>
        </p:nvSpPr>
        <p:spPr>
          <a:xfrm>
            <a:off x="132600" y="250333"/>
            <a:ext cx="8878800" cy="102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3600" b="1"/>
              <a:t>Component Two </a:t>
            </a:r>
            <a:endParaRPr sz="3600" b="1"/>
          </a:p>
          <a:p>
            <a:pPr marL="0" lvl="0" indent="0" algn="ctr" rtl="0">
              <a:lnSpc>
                <a:spcPct val="100000"/>
              </a:lnSpc>
              <a:spcBef>
                <a:spcPts val="0"/>
              </a:spcBef>
              <a:spcAft>
                <a:spcPts val="0"/>
              </a:spcAft>
              <a:buSzPts val="3000"/>
              <a:buNone/>
            </a:pPr>
            <a:r>
              <a:rPr lang="en-US" sz="3600" b="1"/>
              <a:t>Video Graphic Organizer </a:t>
            </a:r>
            <a:endParaRPr sz="3600" b="1"/>
          </a:p>
        </p:txBody>
      </p:sp>
      <p:sp>
        <p:nvSpPr>
          <p:cNvPr id="446" name="Google Shape;446;p67"/>
          <p:cNvSpPr txBox="1"/>
          <p:nvPr/>
        </p:nvSpPr>
        <p:spPr>
          <a:xfrm>
            <a:off x="4502944" y="2767013"/>
            <a:ext cx="1848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9900"/>
              </a:solidFill>
              <a:latin typeface="Times New Roman"/>
              <a:ea typeface="Times New Roman"/>
              <a:cs typeface="Times New Roman"/>
              <a:sym typeface="Times New Roman"/>
            </a:endParaRPr>
          </a:p>
        </p:txBody>
      </p:sp>
      <p:sp>
        <p:nvSpPr>
          <p:cNvPr id="447" name="Google Shape;447;p67"/>
          <p:cNvSpPr txBox="1"/>
          <p:nvPr/>
        </p:nvSpPr>
        <p:spPr>
          <a:xfrm>
            <a:off x="3287821" y="1985963"/>
            <a:ext cx="184800" cy="49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448" name="Google Shape;448;p67"/>
          <p:cNvSpPr txBox="1"/>
          <p:nvPr/>
        </p:nvSpPr>
        <p:spPr>
          <a:xfrm>
            <a:off x="6241761" y="1985963"/>
            <a:ext cx="184800" cy="49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cxnSp>
        <p:nvCxnSpPr>
          <p:cNvPr id="449" name="Google Shape;449;p67"/>
          <p:cNvCxnSpPr/>
          <p:nvPr/>
        </p:nvCxnSpPr>
        <p:spPr>
          <a:xfrm flipH="1">
            <a:off x="2343150" y="2286000"/>
            <a:ext cx="1143000" cy="609600"/>
          </a:xfrm>
          <a:prstGeom prst="straightConnector1">
            <a:avLst/>
          </a:prstGeom>
          <a:noFill/>
          <a:ln>
            <a:noFill/>
          </a:ln>
        </p:spPr>
      </p:cxnSp>
      <p:sp>
        <p:nvSpPr>
          <p:cNvPr id="450" name="Google Shape;450;p6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32</a:t>
            </a:fld>
            <a:endParaRPr/>
          </a:p>
        </p:txBody>
      </p:sp>
      <p:pic>
        <p:nvPicPr>
          <p:cNvPr id="451" name="Google Shape;451;p67"/>
          <p:cNvPicPr preferRelativeResize="0"/>
          <p:nvPr/>
        </p:nvPicPr>
        <p:blipFill>
          <a:blip r:embed="rId3">
            <a:alphaModFix/>
          </a:blip>
          <a:stretch>
            <a:fillRect/>
          </a:stretch>
        </p:blipFill>
        <p:spPr>
          <a:xfrm>
            <a:off x="176325" y="2376767"/>
            <a:ext cx="5200551" cy="2670899"/>
          </a:xfrm>
          <a:prstGeom prst="rect">
            <a:avLst/>
          </a:prstGeom>
          <a:noFill/>
          <a:ln>
            <a:noFill/>
          </a:ln>
        </p:spPr>
      </p:pic>
      <p:sp>
        <p:nvSpPr>
          <p:cNvPr id="452" name="Google Shape;452;p67"/>
          <p:cNvSpPr txBox="1"/>
          <p:nvPr/>
        </p:nvSpPr>
        <p:spPr>
          <a:xfrm>
            <a:off x="5648025" y="2529167"/>
            <a:ext cx="3159900" cy="356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u="sng">
                <a:solidFill>
                  <a:schemeClr val="hlink"/>
                </a:solidFill>
                <a:hlinkClick r:id="rId4"/>
              </a:rPr>
              <a:t>Capture the Evidence</a:t>
            </a:r>
            <a:endParaRPr sz="2100" b="1"/>
          </a:p>
          <a:p>
            <a:pPr marL="457200" lvl="0" indent="-361950" algn="l" rtl="0">
              <a:spcBef>
                <a:spcPts val="1000"/>
              </a:spcBef>
              <a:spcAft>
                <a:spcPts val="0"/>
              </a:spcAft>
              <a:buSzPts val="2100"/>
              <a:buChar char="●"/>
            </a:pPr>
            <a:r>
              <a:rPr lang="en-US" sz="2100"/>
              <a:t>Learning Environment</a:t>
            </a:r>
            <a:endParaRPr sz="2100"/>
          </a:p>
          <a:p>
            <a:pPr marL="457200" lvl="0" indent="-361950" algn="l" rtl="0">
              <a:spcBef>
                <a:spcPts val="1000"/>
              </a:spcBef>
              <a:spcAft>
                <a:spcPts val="0"/>
              </a:spcAft>
              <a:buSzPts val="2100"/>
              <a:buChar char="●"/>
            </a:pPr>
            <a:r>
              <a:rPr lang="en-US" sz="2100"/>
              <a:t>Student Engagement</a:t>
            </a:r>
            <a:endParaRPr sz="2100"/>
          </a:p>
          <a:p>
            <a:pPr marL="457200" lvl="0" indent="-361950" algn="l" rtl="0">
              <a:spcBef>
                <a:spcPts val="1000"/>
              </a:spcBef>
              <a:spcAft>
                <a:spcPts val="1000"/>
              </a:spcAft>
              <a:buSzPts val="2100"/>
              <a:buChar char="●"/>
            </a:pPr>
            <a:r>
              <a:rPr lang="en-US" sz="2100"/>
              <a:t>Instruction</a:t>
            </a:r>
            <a:endParaRPr sz="2100"/>
          </a:p>
        </p:txBody>
      </p:sp>
      <p:pic>
        <p:nvPicPr>
          <p:cNvPr id="453" name="Google Shape;453;p67"/>
          <p:cNvPicPr preferRelativeResize="0"/>
          <p:nvPr/>
        </p:nvPicPr>
        <p:blipFill>
          <a:blip r:embed="rId5">
            <a:alphaModFix/>
          </a:blip>
          <a:stretch>
            <a:fillRect/>
          </a:stretch>
        </p:blipFill>
        <p:spPr>
          <a:xfrm>
            <a:off x="7984925" y="166152"/>
            <a:ext cx="1036225" cy="892461"/>
          </a:xfrm>
          <a:prstGeom prst="rect">
            <a:avLst/>
          </a:prstGeom>
          <a:noFill/>
          <a:ln>
            <a:noFill/>
          </a:ln>
        </p:spPr>
      </p:pic>
      <p:sp>
        <p:nvSpPr>
          <p:cNvPr id="454" name="Google Shape;454;p67"/>
          <p:cNvSpPr txBox="1"/>
          <p:nvPr/>
        </p:nvSpPr>
        <p:spPr>
          <a:xfrm>
            <a:off x="305175" y="6306200"/>
            <a:ext cx="3180900" cy="4257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MOC Instructions, pages 20-25, 27</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8"/>
          <p:cNvSpPr txBox="1">
            <a:spLocks noGrp="1"/>
          </p:cNvSpPr>
          <p:nvPr>
            <p:ph type="title"/>
          </p:nvPr>
        </p:nvSpPr>
        <p:spPr>
          <a:xfrm>
            <a:off x="1251300" y="251200"/>
            <a:ext cx="6641400" cy="102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3600" b="1">
                <a:solidFill>
                  <a:srgbClr val="000000"/>
                </a:solidFill>
              </a:rPr>
              <a:t>Component Two Prompts</a:t>
            </a:r>
            <a:endParaRPr sz="3600" b="1">
              <a:solidFill>
                <a:srgbClr val="000000"/>
              </a:solidFill>
            </a:endParaRPr>
          </a:p>
        </p:txBody>
      </p:sp>
      <p:sp>
        <p:nvSpPr>
          <p:cNvPr id="461" name="Google Shape;461;p68"/>
          <p:cNvSpPr txBox="1">
            <a:spLocks noGrp="1"/>
          </p:cNvSpPr>
          <p:nvPr>
            <p:ph type="body" idx="1"/>
          </p:nvPr>
        </p:nvSpPr>
        <p:spPr>
          <a:xfrm>
            <a:off x="441325" y="838200"/>
            <a:ext cx="8688900" cy="5113200"/>
          </a:xfrm>
          <a:prstGeom prst="rect">
            <a:avLst/>
          </a:prstGeom>
          <a:noFill/>
          <a:ln>
            <a:noFill/>
          </a:ln>
        </p:spPr>
        <p:txBody>
          <a:bodyPr spcFirstLastPara="1" wrap="square" lIns="91425" tIns="91425" rIns="91425" bIns="91425" anchor="t" anchorCtr="0">
            <a:noAutofit/>
          </a:bodyPr>
          <a:lstStyle/>
          <a:p>
            <a:pPr marL="457200" lvl="0" indent="-346075" algn="l" rtl="0">
              <a:lnSpc>
                <a:spcPct val="100000"/>
              </a:lnSpc>
              <a:spcBef>
                <a:spcPts val="600"/>
              </a:spcBef>
              <a:spcAft>
                <a:spcPts val="0"/>
              </a:spcAft>
              <a:buClr>
                <a:srgbClr val="000000"/>
              </a:buClr>
              <a:buSzPts val="1850"/>
              <a:buAutoNum type="arabicPeriod"/>
            </a:pPr>
            <a:r>
              <a:rPr lang="en-US" sz="1850" dirty="0">
                <a:solidFill>
                  <a:srgbClr val="000000"/>
                </a:solidFill>
              </a:rPr>
              <a:t>How has your </a:t>
            </a:r>
            <a:r>
              <a:rPr lang="en-US" sz="1850" b="1" dirty="0">
                <a:solidFill>
                  <a:srgbClr val="000000"/>
                </a:solidFill>
              </a:rPr>
              <a:t>learning or professional growth</a:t>
            </a:r>
            <a:r>
              <a:rPr lang="en-US" sz="1850" dirty="0">
                <a:solidFill>
                  <a:srgbClr val="000000"/>
                </a:solidFill>
              </a:rPr>
              <a:t>, as described in the PGE, been applied in this lesson?</a:t>
            </a:r>
            <a:endParaRPr sz="1850" dirty="0">
              <a:solidFill>
                <a:srgbClr val="000000"/>
              </a:solidFill>
            </a:endParaRPr>
          </a:p>
          <a:p>
            <a:pPr marL="457200" lvl="0" indent="-346075" algn="l" rtl="0">
              <a:lnSpc>
                <a:spcPct val="100000"/>
              </a:lnSpc>
              <a:spcBef>
                <a:spcPts val="0"/>
              </a:spcBef>
              <a:spcAft>
                <a:spcPts val="0"/>
              </a:spcAft>
              <a:buClr>
                <a:srgbClr val="000000"/>
              </a:buClr>
              <a:buSzPts val="1850"/>
              <a:buAutoNum type="arabicPeriod"/>
            </a:pPr>
            <a:r>
              <a:rPr lang="en-US" sz="1850" dirty="0">
                <a:solidFill>
                  <a:srgbClr val="000000"/>
                </a:solidFill>
              </a:rPr>
              <a:t>For the featured lesson, what were your </a:t>
            </a:r>
            <a:r>
              <a:rPr lang="en-US" sz="1850" b="1" dirty="0">
                <a:solidFill>
                  <a:srgbClr val="000000"/>
                </a:solidFill>
              </a:rPr>
              <a:t>goals</a:t>
            </a:r>
            <a:r>
              <a:rPr lang="en-US" sz="1850" dirty="0">
                <a:solidFill>
                  <a:srgbClr val="000000"/>
                </a:solidFill>
              </a:rPr>
              <a:t>, and how did they fit into the broader context of learning for these students?</a:t>
            </a:r>
            <a:endParaRPr sz="1850" dirty="0">
              <a:solidFill>
                <a:srgbClr val="000000"/>
              </a:solidFill>
            </a:endParaRPr>
          </a:p>
          <a:p>
            <a:pPr marL="457200" lvl="0" indent="-346075" algn="l" rtl="0">
              <a:lnSpc>
                <a:spcPct val="100000"/>
              </a:lnSpc>
              <a:spcBef>
                <a:spcPts val="0"/>
              </a:spcBef>
              <a:spcAft>
                <a:spcPts val="0"/>
              </a:spcAft>
              <a:buClr>
                <a:srgbClr val="000000"/>
              </a:buClr>
              <a:buSzPts val="1850"/>
              <a:buAutoNum type="arabicPeriod"/>
            </a:pPr>
            <a:r>
              <a:rPr lang="en-US" sz="1850" dirty="0">
                <a:solidFill>
                  <a:srgbClr val="000000"/>
                </a:solidFill>
              </a:rPr>
              <a:t>Why is this instruction </a:t>
            </a:r>
            <a:r>
              <a:rPr lang="en-US" sz="1850" b="1" dirty="0">
                <a:solidFill>
                  <a:srgbClr val="000000"/>
                </a:solidFill>
              </a:rPr>
              <a:t>important</a:t>
            </a:r>
            <a:r>
              <a:rPr lang="en-US" sz="1850" dirty="0">
                <a:solidFill>
                  <a:srgbClr val="000000"/>
                </a:solidFill>
              </a:rPr>
              <a:t> for these students at this particular point in time?</a:t>
            </a:r>
            <a:endParaRPr sz="1850" dirty="0">
              <a:solidFill>
                <a:srgbClr val="000000"/>
              </a:solidFill>
            </a:endParaRPr>
          </a:p>
          <a:p>
            <a:pPr marL="457200" lvl="0" indent="-346075" algn="l" rtl="0">
              <a:lnSpc>
                <a:spcPct val="100000"/>
              </a:lnSpc>
              <a:spcBef>
                <a:spcPts val="0"/>
              </a:spcBef>
              <a:spcAft>
                <a:spcPts val="0"/>
              </a:spcAft>
              <a:buClr>
                <a:srgbClr val="000000"/>
              </a:buClr>
              <a:buSzPts val="1850"/>
              <a:buAutoNum type="arabicPeriod"/>
            </a:pPr>
            <a:r>
              <a:rPr lang="en-US" sz="1850" dirty="0">
                <a:solidFill>
                  <a:srgbClr val="000000"/>
                </a:solidFill>
              </a:rPr>
              <a:t>How did you ensure </a:t>
            </a:r>
            <a:r>
              <a:rPr lang="en-US" sz="1850" b="1" dirty="0">
                <a:solidFill>
                  <a:srgbClr val="000000"/>
                </a:solidFill>
              </a:rPr>
              <a:t>fairness and equity of access</a:t>
            </a:r>
            <a:r>
              <a:rPr lang="en-US" sz="1850" dirty="0">
                <a:solidFill>
                  <a:srgbClr val="000000"/>
                </a:solidFill>
              </a:rPr>
              <a:t>, and promote </a:t>
            </a:r>
            <a:r>
              <a:rPr lang="en-US" sz="1850" b="1" dirty="0">
                <a:solidFill>
                  <a:srgbClr val="000000"/>
                </a:solidFill>
              </a:rPr>
              <a:t>appreciation of diversity </a:t>
            </a:r>
            <a:r>
              <a:rPr lang="en-US" sz="1850" dirty="0">
                <a:solidFill>
                  <a:srgbClr val="000000"/>
                </a:solidFill>
              </a:rPr>
              <a:t>among the students?</a:t>
            </a:r>
            <a:endParaRPr sz="1850" dirty="0">
              <a:solidFill>
                <a:srgbClr val="000000"/>
              </a:solidFill>
            </a:endParaRPr>
          </a:p>
          <a:p>
            <a:pPr marL="457200" lvl="0" indent="-346075" algn="l" rtl="0">
              <a:lnSpc>
                <a:spcPct val="100000"/>
              </a:lnSpc>
              <a:spcBef>
                <a:spcPts val="0"/>
              </a:spcBef>
              <a:spcAft>
                <a:spcPts val="0"/>
              </a:spcAft>
              <a:buClr>
                <a:srgbClr val="000000"/>
              </a:buClr>
              <a:buSzPts val="1850"/>
              <a:buAutoNum type="arabicPeriod"/>
            </a:pPr>
            <a:r>
              <a:rPr lang="en-US" sz="1850" dirty="0">
                <a:solidFill>
                  <a:srgbClr val="000000"/>
                </a:solidFill>
              </a:rPr>
              <a:t>How does the video recording reflect your </a:t>
            </a:r>
            <a:r>
              <a:rPr lang="en-US" sz="1850" b="1" dirty="0">
                <a:solidFill>
                  <a:srgbClr val="000000"/>
                </a:solidFill>
              </a:rPr>
              <a:t>certificate-specific content knowledge</a:t>
            </a:r>
            <a:r>
              <a:rPr lang="en-US" sz="1850" dirty="0">
                <a:solidFill>
                  <a:srgbClr val="000000"/>
                </a:solidFill>
              </a:rPr>
              <a:t>?</a:t>
            </a:r>
            <a:endParaRPr sz="1850" dirty="0">
              <a:solidFill>
                <a:srgbClr val="000000"/>
              </a:solidFill>
            </a:endParaRPr>
          </a:p>
          <a:p>
            <a:pPr marL="457200" lvl="0" indent="-346075" algn="l" rtl="0">
              <a:lnSpc>
                <a:spcPct val="100000"/>
              </a:lnSpc>
              <a:spcBef>
                <a:spcPts val="0"/>
              </a:spcBef>
              <a:spcAft>
                <a:spcPts val="0"/>
              </a:spcAft>
              <a:buClr>
                <a:srgbClr val="000000"/>
              </a:buClr>
              <a:buSzPts val="1850"/>
              <a:buAutoNum type="arabicPeriod"/>
            </a:pPr>
            <a:r>
              <a:rPr lang="en-US" sz="1850" dirty="0">
                <a:solidFill>
                  <a:srgbClr val="000000"/>
                </a:solidFill>
              </a:rPr>
              <a:t>Explain the </a:t>
            </a:r>
            <a:r>
              <a:rPr lang="en-US" sz="1850" b="1" dirty="0">
                <a:solidFill>
                  <a:srgbClr val="000000"/>
                </a:solidFill>
              </a:rPr>
              <a:t>impact </a:t>
            </a:r>
            <a:r>
              <a:rPr lang="en-US" sz="1850" dirty="0">
                <a:solidFill>
                  <a:srgbClr val="000000"/>
                </a:solidFill>
              </a:rPr>
              <a:t>of your teaching on </a:t>
            </a:r>
            <a:r>
              <a:rPr lang="en-US" sz="1850" b="1" dirty="0">
                <a:solidFill>
                  <a:srgbClr val="000000"/>
                </a:solidFill>
              </a:rPr>
              <a:t>student learning</a:t>
            </a:r>
            <a:r>
              <a:rPr lang="en-US" sz="1850" dirty="0">
                <a:solidFill>
                  <a:srgbClr val="000000"/>
                </a:solidFill>
              </a:rPr>
              <a:t>. Cite specific examples from the video recording and identify what they illustrate.</a:t>
            </a:r>
            <a:endParaRPr sz="1850" dirty="0">
              <a:solidFill>
                <a:srgbClr val="000000"/>
              </a:solidFill>
            </a:endParaRPr>
          </a:p>
          <a:p>
            <a:pPr marL="457200" lvl="0" indent="-346075" algn="l" rtl="0">
              <a:lnSpc>
                <a:spcPct val="100000"/>
              </a:lnSpc>
              <a:spcBef>
                <a:spcPts val="0"/>
              </a:spcBef>
              <a:spcAft>
                <a:spcPts val="0"/>
              </a:spcAft>
              <a:buClr>
                <a:srgbClr val="000000"/>
              </a:buClr>
              <a:buSzPts val="1850"/>
              <a:buAutoNum type="arabicPeriod"/>
            </a:pPr>
            <a:r>
              <a:rPr lang="en-US" sz="1850" dirty="0">
                <a:solidFill>
                  <a:srgbClr val="000000"/>
                </a:solidFill>
              </a:rPr>
              <a:t>Reflecting on the activity presented in the </a:t>
            </a:r>
            <a:r>
              <a:rPr lang="en-US" sz="1850" b="1" dirty="0">
                <a:solidFill>
                  <a:srgbClr val="000000"/>
                </a:solidFill>
              </a:rPr>
              <a:t>video</a:t>
            </a:r>
            <a:r>
              <a:rPr lang="en-US" sz="1850" dirty="0">
                <a:solidFill>
                  <a:srgbClr val="000000"/>
                </a:solidFill>
              </a:rPr>
              <a:t>, discuss any </a:t>
            </a:r>
            <a:r>
              <a:rPr lang="en-US" sz="1850" b="1" dirty="0">
                <a:solidFill>
                  <a:srgbClr val="000000"/>
                </a:solidFill>
              </a:rPr>
              <a:t>changes and/or additions </a:t>
            </a:r>
            <a:r>
              <a:rPr lang="en-US" sz="1850" dirty="0">
                <a:solidFill>
                  <a:srgbClr val="000000"/>
                </a:solidFill>
              </a:rPr>
              <a:t>that would have enhanced </a:t>
            </a:r>
            <a:r>
              <a:rPr lang="en-US" sz="1850" b="1" dirty="0">
                <a:solidFill>
                  <a:srgbClr val="000000"/>
                </a:solidFill>
              </a:rPr>
              <a:t>student learning</a:t>
            </a:r>
            <a:r>
              <a:rPr lang="en-US" sz="1850" dirty="0">
                <a:solidFill>
                  <a:srgbClr val="000000"/>
                </a:solidFill>
              </a:rPr>
              <a:t>.</a:t>
            </a:r>
            <a:endParaRPr sz="1850" dirty="0">
              <a:solidFill>
                <a:srgbClr val="000000"/>
              </a:solidFill>
            </a:endParaRPr>
          </a:p>
          <a:p>
            <a:pPr marL="457200" lvl="0" indent="-346075" algn="l" rtl="0">
              <a:lnSpc>
                <a:spcPct val="100000"/>
              </a:lnSpc>
              <a:spcBef>
                <a:spcPts val="0"/>
              </a:spcBef>
              <a:spcAft>
                <a:spcPts val="0"/>
              </a:spcAft>
              <a:buClr>
                <a:srgbClr val="000000"/>
              </a:buClr>
              <a:buSzPts val="1850"/>
              <a:buAutoNum type="arabicPeriod"/>
            </a:pPr>
            <a:r>
              <a:rPr lang="en-US" sz="1850" dirty="0">
                <a:solidFill>
                  <a:srgbClr val="000000"/>
                </a:solidFill>
              </a:rPr>
              <a:t>Reflecting on the </a:t>
            </a:r>
            <a:r>
              <a:rPr lang="en-US" sz="1850" b="1" dirty="0">
                <a:solidFill>
                  <a:srgbClr val="000000"/>
                </a:solidFill>
              </a:rPr>
              <a:t>activity</a:t>
            </a:r>
            <a:r>
              <a:rPr lang="en-US" sz="1850" dirty="0">
                <a:solidFill>
                  <a:srgbClr val="000000"/>
                </a:solidFill>
              </a:rPr>
              <a:t> presented in the </a:t>
            </a:r>
            <a:r>
              <a:rPr lang="en-US" sz="1850" b="1" dirty="0">
                <a:solidFill>
                  <a:srgbClr val="000000"/>
                </a:solidFill>
              </a:rPr>
              <a:t>video</a:t>
            </a:r>
            <a:r>
              <a:rPr lang="en-US" sz="1850" dirty="0">
                <a:solidFill>
                  <a:srgbClr val="000000"/>
                </a:solidFill>
              </a:rPr>
              <a:t>, discuss any c</a:t>
            </a:r>
            <a:r>
              <a:rPr lang="en-US" sz="1850" b="1" dirty="0">
                <a:solidFill>
                  <a:srgbClr val="000000"/>
                </a:solidFill>
              </a:rPr>
              <a:t>hanges, additions, and/or next steps </a:t>
            </a:r>
            <a:r>
              <a:rPr lang="en-US" sz="1850" dirty="0">
                <a:solidFill>
                  <a:srgbClr val="000000"/>
                </a:solidFill>
              </a:rPr>
              <a:t>that would enhance </a:t>
            </a:r>
            <a:r>
              <a:rPr lang="en-US" sz="1850" b="1" dirty="0">
                <a:solidFill>
                  <a:srgbClr val="000000"/>
                </a:solidFill>
              </a:rPr>
              <a:t>your professional growth </a:t>
            </a:r>
            <a:r>
              <a:rPr lang="en-US" sz="1850" dirty="0">
                <a:solidFill>
                  <a:srgbClr val="000000"/>
                </a:solidFill>
              </a:rPr>
              <a:t>in the future.</a:t>
            </a:r>
            <a:endParaRPr sz="1850" dirty="0">
              <a:solidFill>
                <a:srgbClr val="000000"/>
              </a:solidFill>
            </a:endParaRPr>
          </a:p>
          <a:p>
            <a:pPr marL="457200" lvl="0" indent="-228600" algn="l" rtl="0">
              <a:lnSpc>
                <a:spcPct val="100000"/>
              </a:lnSpc>
              <a:spcBef>
                <a:spcPts val="600"/>
              </a:spcBef>
              <a:spcAft>
                <a:spcPts val="0"/>
              </a:spcAft>
              <a:buSzPts val="2400"/>
              <a:buNone/>
            </a:pPr>
            <a:endParaRPr sz="1850" dirty="0">
              <a:solidFill>
                <a:srgbClr val="000000"/>
              </a:solidFill>
            </a:endParaRPr>
          </a:p>
        </p:txBody>
      </p:sp>
      <p:sp>
        <p:nvSpPr>
          <p:cNvPr id="462" name="Google Shape;462;p68"/>
          <p:cNvSpPr txBox="1"/>
          <p:nvPr/>
        </p:nvSpPr>
        <p:spPr>
          <a:xfrm>
            <a:off x="4502944" y="2767013"/>
            <a:ext cx="184800" cy="4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9900"/>
              </a:solidFill>
              <a:latin typeface="Times New Roman"/>
              <a:ea typeface="Times New Roman"/>
              <a:cs typeface="Times New Roman"/>
              <a:sym typeface="Times New Roman"/>
            </a:endParaRPr>
          </a:p>
        </p:txBody>
      </p:sp>
      <p:sp>
        <p:nvSpPr>
          <p:cNvPr id="463" name="Google Shape;463;p68"/>
          <p:cNvSpPr txBox="1"/>
          <p:nvPr/>
        </p:nvSpPr>
        <p:spPr>
          <a:xfrm>
            <a:off x="6241761" y="1985963"/>
            <a:ext cx="184800" cy="492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464" name="Google Shape;464;p6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33</a:t>
            </a:fld>
            <a:endParaRPr/>
          </a:p>
        </p:txBody>
      </p:sp>
      <p:sp>
        <p:nvSpPr>
          <p:cNvPr id="465" name="Google Shape;465;p68"/>
          <p:cNvSpPr txBox="1"/>
          <p:nvPr/>
        </p:nvSpPr>
        <p:spPr>
          <a:xfrm>
            <a:off x="281525" y="6306200"/>
            <a:ext cx="3440700" cy="5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Pgs. 20-21 of MOC Instructions</a:t>
            </a:r>
            <a:endParaRPr/>
          </a:p>
        </p:txBody>
      </p:sp>
      <p:pic>
        <p:nvPicPr>
          <p:cNvPr id="466" name="Google Shape;466;p68"/>
          <p:cNvPicPr preferRelativeResize="0"/>
          <p:nvPr/>
        </p:nvPicPr>
        <p:blipFill>
          <a:blip r:embed="rId3">
            <a:alphaModFix/>
          </a:blip>
          <a:stretch>
            <a:fillRect/>
          </a:stretch>
        </p:blipFill>
        <p:spPr>
          <a:xfrm>
            <a:off x="7984925" y="166152"/>
            <a:ext cx="1036225" cy="892461"/>
          </a:xfrm>
          <a:prstGeom prst="rect">
            <a:avLst/>
          </a:prstGeom>
          <a:noFill/>
          <a:ln>
            <a:noFill/>
          </a:ln>
        </p:spPr>
      </p:pic>
      <p:sp>
        <p:nvSpPr>
          <p:cNvPr id="467" name="Google Shape;467;p68"/>
          <p:cNvSpPr txBox="1"/>
          <p:nvPr/>
        </p:nvSpPr>
        <p:spPr>
          <a:xfrm>
            <a:off x="305175" y="6306200"/>
            <a:ext cx="3180900" cy="4257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MOC Instructions, page 24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5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1"/>
          <p:cNvSpPr txBox="1">
            <a:spLocks noGrp="1"/>
          </p:cNvSpPr>
          <p:nvPr>
            <p:ph type="title"/>
          </p:nvPr>
        </p:nvSpPr>
        <p:spPr>
          <a:xfrm>
            <a:off x="463975" y="630975"/>
            <a:ext cx="8453100" cy="857400"/>
          </a:xfrm>
          <a:prstGeom prst="rect">
            <a:avLst/>
          </a:prstGeom>
          <a:noFill/>
          <a:ln>
            <a:noFill/>
          </a:ln>
        </p:spPr>
        <p:txBody>
          <a:bodyPr spcFirstLastPara="1" wrap="square" lIns="68550" tIns="68550" rIns="68550" bIns="6855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3600" b="1"/>
              <a:t>What is the foundation of the MOC process?</a:t>
            </a:r>
            <a:endParaRPr sz="3600" b="1"/>
          </a:p>
        </p:txBody>
      </p:sp>
      <p:sp>
        <p:nvSpPr>
          <p:cNvPr id="488" name="Google Shape;488;p71"/>
          <p:cNvSpPr txBox="1">
            <a:spLocks noGrp="1"/>
          </p:cNvSpPr>
          <p:nvPr>
            <p:ph type="body" idx="1"/>
          </p:nvPr>
        </p:nvSpPr>
        <p:spPr>
          <a:xfrm>
            <a:off x="808037" y="2057400"/>
            <a:ext cx="7527900" cy="3208800"/>
          </a:xfrm>
          <a:prstGeom prst="rect">
            <a:avLst/>
          </a:prstGeom>
          <a:noFill/>
          <a:ln>
            <a:noFill/>
          </a:ln>
        </p:spPr>
        <p:txBody>
          <a:bodyPr spcFirstLastPara="1" wrap="square" lIns="68550" tIns="68550" rIns="68550" bIns="68550" anchor="t" anchorCtr="0">
            <a:noAutofit/>
          </a:bodyPr>
          <a:lstStyle/>
          <a:p>
            <a:pPr marL="342900" marR="0" lvl="0" indent="-323850" algn="l" rtl="0">
              <a:lnSpc>
                <a:spcPct val="100000"/>
              </a:lnSpc>
              <a:spcBef>
                <a:spcPts val="360"/>
              </a:spcBef>
              <a:spcAft>
                <a:spcPts val="0"/>
              </a:spcAft>
              <a:buClr>
                <a:schemeClr val="dk1"/>
              </a:buClr>
              <a:buSzPts val="3000"/>
              <a:buChar char="•"/>
            </a:pPr>
            <a:r>
              <a:rPr lang="en-US" sz="2400">
                <a:latin typeface="Arial"/>
                <a:ea typeface="Arial"/>
                <a:cs typeface="Arial"/>
                <a:sym typeface="Arial"/>
              </a:rPr>
              <a:t>Five Core Propositions</a:t>
            </a:r>
            <a:endParaRPr sz="2400">
              <a:latin typeface="Arial"/>
              <a:ea typeface="Arial"/>
              <a:cs typeface="Arial"/>
              <a:sym typeface="Arial"/>
            </a:endParaRPr>
          </a:p>
          <a:p>
            <a:pPr marL="342900" marR="0" lvl="0" indent="-323850" algn="l" rtl="0">
              <a:lnSpc>
                <a:spcPct val="100000"/>
              </a:lnSpc>
              <a:spcBef>
                <a:spcPts val="360"/>
              </a:spcBef>
              <a:spcAft>
                <a:spcPts val="0"/>
              </a:spcAft>
              <a:buClr>
                <a:schemeClr val="dk1"/>
              </a:buClr>
              <a:buSzPts val="3000"/>
              <a:buChar char="•"/>
            </a:pPr>
            <a:r>
              <a:rPr lang="en-US" sz="2400">
                <a:latin typeface="Arial"/>
                <a:ea typeface="Arial"/>
                <a:cs typeface="Arial"/>
                <a:sym typeface="Arial"/>
              </a:rPr>
              <a:t>Architecture of Accomplished Teaching </a:t>
            </a:r>
            <a:endParaRPr sz="2400">
              <a:latin typeface="Arial"/>
              <a:ea typeface="Arial"/>
              <a:cs typeface="Arial"/>
              <a:sym typeface="Arial"/>
            </a:endParaRPr>
          </a:p>
          <a:p>
            <a:pPr marL="342900" marR="0" lvl="0" indent="-323850" algn="l" rtl="0">
              <a:lnSpc>
                <a:spcPct val="100000"/>
              </a:lnSpc>
              <a:spcBef>
                <a:spcPts val="360"/>
              </a:spcBef>
              <a:spcAft>
                <a:spcPts val="0"/>
              </a:spcAft>
              <a:buClr>
                <a:schemeClr val="dk1"/>
              </a:buClr>
              <a:buSzPts val="3000"/>
              <a:buChar char="•"/>
            </a:pPr>
            <a:r>
              <a:rPr lang="en-US" sz="2400" i="1">
                <a:latin typeface="Arial"/>
                <a:ea typeface="Arial"/>
                <a:cs typeface="Arial"/>
                <a:sym typeface="Arial"/>
              </a:rPr>
              <a:t>Current </a:t>
            </a:r>
            <a:r>
              <a:rPr lang="en-US" sz="2400">
                <a:latin typeface="Arial"/>
                <a:ea typeface="Arial"/>
                <a:cs typeface="Arial"/>
                <a:sym typeface="Arial"/>
              </a:rPr>
              <a:t>National Board Standards for the </a:t>
            </a:r>
            <a:r>
              <a:rPr lang="en-US" sz="2400" i="1">
                <a:latin typeface="Arial"/>
                <a:ea typeface="Arial"/>
                <a:cs typeface="Arial"/>
                <a:sym typeface="Arial"/>
              </a:rPr>
              <a:t>original</a:t>
            </a:r>
            <a:r>
              <a:rPr lang="en-US" sz="2400">
                <a:latin typeface="Arial"/>
                <a:ea typeface="Arial"/>
                <a:cs typeface="Arial"/>
                <a:sym typeface="Arial"/>
              </a:rPr>
              <a:t> certificate area</a:t>
            </a:r>
            <a:endParaRPr sz="2400">
              <a:latin typeface="Arial"/>
              <a:ea typeface="Arial"/>
              <a:cs typeface="Arial"/>
              <a:sym typeface="Arial"/>
            </a:endParaRPr>
          </a:p>
          <a:p>
            <a:pPr marL="342900" marR="0" lvl="0" indent="-323850" algn="l" rtl="0">
              <a:lnSpc>
                <a:spcPct val="100000"/>
              </a:lnSpc>
              <a:spcBef>
                <a:spcPts val="360"/>
              </a:spcBef>
              <a:spcAft>
                <a:spcPts val="0"/>
              </a:spcAft>
              <a:buSzPts val="3000"/>
              <a:buChar char="•"/>
            </a:pPr>
            <a:r>
              <a:rPr lang="en-US" sz="2400">
                <a:latin typeface="Arial"/>
                <a:ea typeface="Arial"/>
                <a:cs typeface="Arial"/>
                <a:sym typeface="Arial"/>
              </a:rPr>
              <a:t>Professional Growth Experiences</a:t>
            </a:r>
            <a:endParaRPr sz="2400">
              <a:latin typeface="Arial"/>
              <a:ea typeface="Arial"/>
              <a:cs typeface="Arial"/>
              <a:sym typeface="Arial"/>
            </a:endParaRPr>
          </a:p>
          <a:p>
            <a:pPr marL="228600" marR="0" lvl="0" indent="-50800" algn="l" rtl="0">
              <a:lnSpc>
                <a:spcPct val="100000"/>
              </a:lnSpc>
              <a:spcBef>
                <a:spcPts val="360"/>
              </a:spcBef>
              <a:spcAft>
                <a:spcPts val="0"/>
              </a:spcAft>
              <a:buNone/>
            </a:pPr>
            <a:endParaRPr b="1"/>
          </a:p>
          <a:p>
            <a:pPr marL="228600" marR="0" lvl="0" indent="-50800" algn="l" rtl="0">
              <a:lnSpc>
                <a:spcPct val="100000"/>
              </a:lnSpc>
              <a:spcBef>
                <a:spcPts val="360"/>
              </a:spcBef>
              <a:spcAft>
                <a:spcPts val="0"/>
              </a:spcAft>
              <a:buNone/>
            </a:pPr>
            <a:endParaRPr b="1"/>
          </a:p>
          <a:p>
            <a:pPr marL="342900" marR="0" lvl="0" indent="0" algn="l" rtl="0">
              <a:lnSpc>
                <a:spcPct val="100000"/>
              </a:lnSpc>
              <a:spcBef>
                <a:spcPts val="360"/>
              </a:spcBef>
              <a:spcAft>
                <a:spcPts val="0"/>
              </a:spcAft>
              <a:buNone/>
            </a:pPr>
            <a:endParaRPr b="1"/>
          </a:p>
          <a:p>
            <a:pPr marL="342900" marR="0" lvl="0" indent="0" algn="l" rtl="0">
              <a:lnSpc>
                <a:spcPct val="100000"/>
              </a:lnSpc>
              <a:spcBef>
                <a:spcPts val="360"/>
              </a:spcBef>
              <a:spcAft>
                <a:spcPts val="0"/>
              </a:spcAft>
              <a:buNone/>
            </a:pPr>
            <a:endParaRPr b="1"/>
          </a:p>
          <a:p>
            <a:pPr marL="342900" lvl="0" indent="-171450" algn="l" rtl="0">
              <a:lnSpc>
                <a:spcPct val="100000"/>
              </a:lnSpc>
              <a:spcBef>
                <a:spcPts val="360"/>
              </a:spcBef>
              <a:spcAft>
                <a:spcPts val="0"/>
              </a:spcAft>
              <a:buSzPts val="24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2"/>
          <p:cNvSpPr txBox="1">
            <a:spLocks noGrp="1"/>
          </p:cNvSpPr>
          <p:nvPr>
            <p:ph type="title"/>
          </p:nvPr>
        </p:nvSpPr>
        <p:spPr>
          <a:xfrm>
            <a:off x="276300" y="152400"/>
            <a:ext cx="8591400" cy="107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t>Engaging with Five Core Propositions</a:t>
            </a:r>
            <a:endParaRPr sz="3600" b="1"/>
          </a:p>
        </p:txBody>
      </p:sp>
      <p:sp>
        <p:nvSpPr>
          <p:cNvPr id="494" name="Google Shape;494;p72"/>
          <p:cNvSpPr txBox="1">
            <a:spLocks noGrp="1"/>
          </p:cNvSpPr>
          <p:nvPr>
            <p:ph type="body" idx="1"/>
          </p:nvPr>
        </p:nvSpPr>
        <p:spPr>
          <a:xfrm>
            <a:off x="478250" y="1569467"/>
            <a:ext cx="5494500" cy="4034400"/>
          </a:xfrm>
          <a:prstGeom prst="rect">
            <a:avLst/>
          </a:prstGeom>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Clr>
                <a:srgbClr val="000000"/>
              </a:buClr>
              <a:buSzPts val="2100"/>
              <a:buChar char="●"/>
            </a:pPr>
            <a:r>
              <a:rPr lang="en-US" sz="2100">
                <a:solidFill>
                  <a:srgbClr val="000000"/>
                </a:solidFill>
              </a:rPr>
              <a:t>Read the explication of the Five Core Propositions in </a:t>
            </a:r>
            <a:r>
              <a:rPr lang="en-US" sz="2100" i="1" u="sng">
                <a:solidFill>
                  <a:schemeClr val="hlink"/>
                </a:solidFill>
                <a:hlinkClick r:id="rId3"/>
              </a:rPr>
              <a:t>What Teachers Should Know and Be Able to Do</a:t>
            </a:r>
            <a:endParaRPr sz="2100">
              <a:solidFill>
                <a:srgbClr val="000000"/>
              </a:solidFill>
            </a:endParaRPr>
          </a:p>
          <a:p>
            <a:pPr marL="457200" lvl="0" indent="-361950" algn="l" rtl="0">
              <a:lnSpc>
                <a:spcPct val="100000"/>
              </a:lnSpc>
              <a:spcBef>
                <a:spcPts val="1000"/>
              </a:spcBef>
              <a:spcAft>
                <a:spcPts val="0"/>
              </a:spcAft>
              <a:buClr>
                <a:srgbClr val="000000"/>
              </a:buClr>
              <a:buSzPts val="2100"/>
              <a:buChar char="●"/>
            </a:pPr>
            <a:r>
              <a:rPr lang="en-US" sz="2100">
                <a:solidFill>
                  <a:srgbClr val="000000"/>
                </a:solidFill>
              </a:rPr>
              <a:t>Begin with a </a:t>
            </a:r>
            <a:r>
              <a:rPr lang="en-US" sz="2100" u="sng">
                <a:solidFill>
                  <a:schemeClr val="accent5"/>
                </a:solidFill>
                <a:hlinkClick r:id="rId4">
                  <a:extLst>
                    <a:ext uri="{A12FA001-AC4F-418D-AE19-62706E023703}">
                      <ahyp:hlinkClr xmlns:ahyp="http://schemas.microsoft.com/office/drawing/2018/hyperlinkcolor" val="tx"/>
                    </a:ext>
                  </a:extLst>
                </a:hlinkClick>
              </a:rPr>
              <a:t>self-assessment</a:t>
            </a:r>
            <a:r>
              <a:rPr lang="en-US" sz="2100">
                <a:solidFill>
                  <a:srgbClr val="000000"/>
                </a:solidFill>
              </a:rPr>
              <a:t> </a:t>
            </a:r>
            <a:r>
              <a:rPr lang="en-US" sz="2100" i="1">
                <a:solidFill>
                  <a:srgbClr val="000000"/>
                </a:solidFill>
              </a:rPr>
              <a:t>(this is a survey that will require you to make your own copy before you can take it)</a:t>
            </a:r>
            <a:endParaRPr sz="2100" i="1">
              <a:solidFill>
                <a:srgbClr val="000000"/>
              </a:solidFill>
            </a:endParaRPr>
          </a:p>
          <a:p>
            <a:pPr marL="457200" lvl="0" indent="-361950" algn="l" rtl="0">
              <a:lnSpc>
                <a:spcPct val="100000"/>
              </a:lnSpc>
              <a:spcBef>
                <a:spcPts val="1000"/>
              </a:spcBef>
              <a:spcAft>
                <a:spcPts val="1000"/>
              </a:spcAft>
              <a:buClr>
                <a:srgbClr val="000000"/>
              </a:buClr>
              <a:buSzPts val="2100"/>
              <a:buChar char="●"/>
            </a:pPr>
            <a:r>
              <a:rPr lang="en-US" sz="2100">
                <a:solidFill>
                  <a:srgbClr val="000000"/>
                </a:solidFill>
              </a:rPr>
              <a:t>Then re-read and annotate one of the 5 Core Propositions</a:t>
            </a:r>
            <a:endParaRPr sz="2100">
              <a:solidFill>
                <a:srgbClr val="000000"/>
              </a:solidFill>
            </a:endParaRPr>
          </a:p>
        </p:txBody>
      </p:sp>
      <p:pic>
        <p:nvPicPr>
          <p:cNvPr id="495" name="Google Shape;495;p72"/>
          <p:cNvPicPr preferRelativeResize="0"/>
          <p:nvPr/>
        </p:nvPicPr>
        <p:blipFill>
          <a:blip r:embed="rId5">
            <a:alphaModFix/>
          </a:blip>
          <a:stretch>
            <a:fillRect/>
          </a:stretch>
        </p:blipFill>
        <p:spPr>
          <a:xfrm rot="551941">
            <a:off x="6215124" y="2104841"/>
            <a:ext cx="2281229" cy="2208645"/>
          </a:xfrm>
          <a:prstGeom prst="rect">
            <a:avLst/>
          </a:prstGeom>
          <a:noFill/>
          <a:ln>
            <a:noFill/>
          </a:ln>
        </p:spPr>
      </p:pic>
      <p:sp>
        <p:nvSpPr>
          <p:cNvPr id="496" name="Google Shape;496;p72"/>
          <p:cNvSpPr txBox="1">
            <a:spLocks noGrp="1"/>
          </p:cNvSpPr>
          <p:nvPr>
            <p:ph type="ftr" idx="11"/>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US" sz="1000">
                <a:solidFill>
                  <a:schemeClr val="dk2"/>
                </a:solidFill>
                <a:latin typeface="Arial"/>
                <a:ea typeface="Arial"/>
                <a:cs typeface="Arial"/>
                <a:sym typeface="Arial"/>
              </a:rPr>
              <a:t>35</a:t>
            </a:fld>
            <a:endParaRPr sz="1000">
              <a:solidFill>
                <a:schemeClr val="dk2"/>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3"/>
          <p:cNvSpPr txBox="1"/>
          <p:nvPr/>
        </p:nvSpPr>
        <p:spPr>
          <a:xfrm>
            <a:off x="4483500" y="4541667"/>
            <a:ext cx="2222700" cy="10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Condensed Light"/>
              <a:ea typeface="Roboto Condensed Light"/>
              <a:cs typeface="Roboto Condensed Light"/>
              <a:sym typeface="Roboto Condensed Light"/>
            </a:endParaRPr>
          </a:p>
        </p:txBody>
      </p:sp>
      <p:sp>
        <p:nvSpPr>
          <p:cNvPr id="502" name="Google Shape;502;p73"/>
          <p:cNvSpPr txBox="1"/>
          <p:nvPr/>
        </p:nvSpPr>
        <p:spPr>
          <a:xfrm>
            <a:off x="4119350" y="2690600"/>
            <a:ext cx="2397900" cy="2053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Condensed"/>
                <a:ea typeface="Roboto Condensed"/>
                <a:cs typeface="Roboto Condensed"/>
                <a:sym typeface="Roboto Condensed"/>
              </a:rPr>
              <a:t>Component 2</a:t>
            </a:r>
            <a:endParaRPr sz="2000" b="1" i="0" u="none" strike="noStrike" cap="none">
              <a:solidFill>
                <a:srgbClr val="FFFFFF"/>
              </a:solidFill>
              <a:latin typeface="Roboto Condensed"/>
              <a:ea typeface="Roboto Condensed"/>
              <a:cs typeface="Roboto Condensed"/>
              <a:sym typeface="Roboto Condensed"/>
            </a:endParaRPr>
          </a:p>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Condensed Light"/>
              <a:ea typeface="Roboto Condensed Light"/>
              <a:cs typeface="Roboto Condensed Light"/>
              <a:sym typeface="Roboto Condensed Light"/>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Condensed Light"/>
                <a:ea typeface="Roboto Condensed Light"/>
                <a:cs typeface="Roboto Condensed Light"/>
                <a:sym typeface="Roboto Condensed Light"/>
              </a:rPr>
              <a:t>Written Commentary (up to 5 pages) </a:t>
            </a:r>
            <a:endParaRPr sz="1400" b="0" i="0" u="none" strike="noStrike" cap="none">
              <a:solidFill>
                <a:srgbClr val="FFFFFF"/>
              </a:solidFill>
              <a:latin typeface="Roboto Condensed Light"/>
              <a:ea typeface="Roboto Condensed Light"/>
              <a:cs typeface="Roboto Condensed Light"/>
              <a:sym typeface="Roboto Condensed Light"/>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Condensed Light"/>
                <a:ea typeface="Roboto Condensed Light"/>
                <a:cs typeface="Roboto Condensed Light"/>
                <a:sym typeface="Roboto Condensed Light"/>
              </a:rPr>
              <a:t>  + </a:t>
            </a:r>
            <a:endParaRPr sz="1400" b="0" i="0" u="none" strike="noStrike" cap="none">
              <a:solidFill>
                <a:srgbClr val="FFFFFF"/>
              </a:solidFill>
              <a:latin typeface="Roboto Condensed Light"/>
              <a:ea typeface="Roboto Condensed Light"/>
              <a:cs typeface="Roboto Condensed Light"/>
              <a:sym typeface="Roboto Condensed Light"/>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Condensed Light"/>
                <a:ea typeface="Roboto Condensed Light"/>
                <a:cs typeface="Roboto Condensed Light"/>
                <a:sym typeface="Roboto Condensed Light"/>
              </a:rPr>
              <a:t>Video (up to 10 minutes)</a:t>
            </a:r>
            <a:endParaRPr sz="1400" b="0" i="0" u="none" strike="noStrike" cap="none">
              <a:solidFill>
                <a:srgbClr val="FFFFFF"/>
              </a:solidFill>
              <a:latin typeface="Roboto Condensed Light"/>
              <a:ea typeface="Roboto Condensed Light"/>
              <a:cs typeface="Roboto Condensed Light"/>
              <a:sym typeface="Roboto Condensed Light"/>
            </a:endParaRPr>
          </a:p>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Condensed Light"/>
              <a:ea typeface="Roboto Condensed Light"/>
              <a:cs typeface="Roboto Condensed Light"/>
              <a:sym typeface="Roboto Condensed Light"/>
            </a:endParaRPr>
          </a:p>
        </p:txBody>
      </p:sp>
      <p:sp>
        <p:nvSpPr>
          <p:cNvPr id="503" name="Google Shape;503;p73"/>
          <p:cNvSpPr txBox="1">
            <a:spLocks noGrp="1"/>
          </p:cNvSpPr>
          <p:nvPr>
            <p:ph type="body" idx="1"/>
          </p:nvPr>
        </p:nvSpPr>
        <p:spPr>
          <a:xfrm>
            <a:off x="585075" y="1073800"/>
            <a:ext cx="8065200" cy="456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600"/>
              </a:spcBef>
              <a:spcAft>
                <a:spcPts val="0"/>
              </a:spcAft>
              <a:buSzPts val="2400"/>
              <a:buNone/>
            </a:pPr>
            <a:r>
              <a:rPr lang="en-US" sz="2100">
                <a:solidFill>
                  <a:srgbClr val="000000"/>
                </a:solidFill>
              </a:rPr>
              <a:t>Take out your standards. Use a highlighter…</a:t>
            </a:r>
            <a:endParaRPr sz="2100">
              <a:solidFill>
                <a:srgbClr val="000000"/>
              </a:solidFill>
            </a:endParaRPr>
          </a:p>
          <a:p>
            <a:pPr marL="457200" lvl="0" indent="-361950" algn="l" rtl="0">
              <a:lnSpc>
                <a:spcPct val="100000"/>
              </a:lnSpc>
              <a:spcBef>
                <a:spcPts val="1000"/>
              </a:spcBef>
              <a:spcAft>
                <a:spcPts val="0"/>
              </a:spcAft>
              <a:buClr>
                <a:srgbClr val="000000"/>
              </a:buClr>
              <a:buSzPts val="2100"/>
              <a:buChar char="●"/>
            </a:pPr>
            <a:r>
              <a:rPr lang="en-US" sz="2100" b="1">
                <a:solidFill>
                  <a:srgbClr val="6AA84F"/>
                </a:solidFill>
              </a:rPr>
              <a:t>GREEN:</a:t>
            </a:r>
            <a:r>
              <a:rPr lang="en-US" sz="2100" b="1">
                <a:solidFill>
                  <a:srgbClr val="00B050"/>
                </a:solidFill>
              </a:rPr>
              <a:t> </a:t>
            </a:r>
            <a:r>
              <a:rPr lang="en-US" sz="2100">
                <a:solidFill>
                  <a:srgbClr val="000000"/>
                </a:solidFill>
              </a:rPr>
              <a:t>All the elements you can demonstrate evidence in your practice</a:t>
            </a:r>
            <a:endParaRPr sz="2100">
              <a:solidFill>
                <a:srgbClr val="000000"/>
              </a:solidFill>
            </a:endParaRPr>
          </a:p>
          <a:p>
            <a:pPr marL="457200" lvl="0" indent="-361950" algn="l" rtl="0">
              <a:lnSpc>
                <a:spcPct val="100000"/>
              </a:lnSpc>
              <a:spcBef>
                <a:spcPts val="1000"/>
              </a:spcBef>
              <a:spcAft>
                <a:spcPts val="0"/>
              </a:spcAft>
              <a:buClr>
                <a:srgbClr val="000000"/>
              </a:buClr>
              <a:buSzPts val="2100"/>
              <a:buChar char="●"/>
            </a:pPr>
            <a:r>
              <a:rPr lang="en-US" sz="2100" b="1">
                <a:solidFill>
                  <a:srgbClr val="F1C232"/>
                </a:solidFill>
              </a:rPr>
              <a:t>YELLOW:</a:t>
            </a:r>
            <a:r>
              <a:rPr lang="en-US" sz="2100"/>
              <a:t> </a:t>
            </a:r>
            <a:r>
              <a:rPr lang="en-US" sz="2100">
                <a:solidFill>
                  <a:srgbClr val="000000"/>
                </a:solidFill>
              </a:rPr>
              <a:t>Elements you have been working on since your initial certification or most recent renewal</a:t>
            </a:r>
            <a:endParaRPr sz="2100">
              <a:solidFill>
                <a:srgbClr val="000000"/>
              </a:solidFill>
            </a:endParaRPr>
          </a:p>
          <a:p>
            <a:pPr marL="457200" lvl="0" indent="-361950" algn="l" rtl="0">
              <a:lnSpc>
                <a:spcPct val="100000"/>
              </a:lnSpc>
              <a:spcBef>
                <a:spcPts val="1000"/>
              </a:spcBef>
              <a:spcAft>
                <a:spcPts val="0"/>
              </a:spcAft>
              <a:buClr>
                <a:srgbClr val="000000"/>
              </a:buClr>
              <a:buSzPts val="2100"/>
              <a:buChar char="●"/>
            </a:pPr>
            <a:r>
              <a:rPr lang="en-US" sz="2100" b="1">
                <a:solidFill>
                  <a:srgbClr val="E06666"/>
                </a:solidFill>
              </a:rPr>
              <a:t>RED:</a:t>
            </a:r>
            <a:r>
              <a:rPr lang="en-US" sz="2100">
                <a:solidFill>
                  <a:srgbClr val="E06666"/>
                </a:solidFill>
              </a:rPr>
              <a:t> </a:t>
            </a:r>
            <a:r>
              <a:rPr lang="en-US" sz="2100">
                <a:solidFill>
                  <a:srgbClr val="000000"/>
                </a:solidFill>
              </a:rPr>
              <a:t>Elements you need to keep building or might seek professional development opportunities for </a:t>
            </a:r>
            <a:endParaRPr sz="2100">
              <a:solidFill>
                <a:srgbClr val="000000"/>
              </a:solidFill>
            </a:endParaRPr>
          </a:p>
          <a:p>
            <a:pPr marL="0" lvl="0" indent="0" algn="l" rtl="0">
              <a:lnSpc>
                <a:spcPct val="100000"/>
              </a:lnSpc>
              <a:spcBef>
                <a:spcPts val="600"/>
              </a:spcBef>
              <a:spcAft>
                <a:spcPts val="0"/>
              </a:spcAft>
              <a:buSzPts val="2400"/>
              <a:buNone/>
            </a:pPr>
            <a:endParaRPr sz="2100">
              <a:solidFill>
                <a:srgbClr val="000000"/>
              </a:solidFill>
            </a:endParaRPr>
          </a:p>
          <a:p>
            <a:pPr marL="0" lvl="0" indent="0" algn="ctr" rtl="0">
              <a:lnSpc>
                <a:spcPct val="100000"/>
              </a:lnSpc>
              <a:spcBef>
                <a:spcPts val="600"/>
              </a:spcBef>
              <a:spcAft>
                <a:spcPts val="0"/>
              </a:spcAft>
              <a:buSzPts val="2400"/>
              <a:buNone/>
            </a:pPr>
            <a:r>
              <a:rPr lang="en-US" sz="2100" b="1">
                <a:solidFill>
                  <a:srgbClr val="F1C232"/>
                </a:solidFill>
              </a:rPr>
              <a:t>YELLOW:</a:t>
            </a:r>
            <a:r>
              <a:rPr lang="en-US" sz="2100">
                <a:solidFill>
                  <a:srgbClr val="000000"/>
                </a:solidFill>
              </a:rPr>
              <a:t> Might be good elements to consider for PGEs</a:t>
            </a:r>
            <a:endParaRPr sz="2100">
              <a:solidFill>
                <a:srgbClr val="000000"/>
              </a:solidFill>
            </a:endParaRPr>
          </a:p>
        </p:txBody>
      </p:sp>
      <p:pic>
        <p:nvPicPr>
          <p:cNvPr id="504" name="Google Shape;504;p73"/>
          <p:cNvPicPr preferRelativeResize="0"/>
          <p:nvPr/>
        </p:nvPicPr>
        <p:blipFill rotWithShape="1">
          <a:blip r:embed="rId3">
            <a:alphaModFix/>
          </a:blip>
          <a:srcRect/>
          <a:stretch/>
        </p:blipFill>
        <p:spPr>
          <a:xfrm>
            <a:off x="152400" y="177800"/>
            <a:ext cx="908050" cy="1083750"/>
          </a:xfrm>
          <a:prstGeom prst="rect">
            <a:avLst/>
          </a:prstGeom>
          <a:noFill/>
          <a:ln>
            <a:noFill/>
          </a:ln>
        </p:spPr>
      </p:pic>
      <p:pic>
        <p:nvPicPr>
          <p:cNvPr id="505" name="Google Shape;505;p73"/>
          <p:cNvPicPr preferRelativeResize="0"/>
          <p:nvPr/>
        </p:nvPicPr>
        <p:blipFill rotWithShape="1">
          <a:blip r:embed="rId4">
            <a:alphaModFix/>
          </a:blip>
          <a:srcRect/>
          <a:stretch/>
        </p:blipFill>
        <p:spPr>
          <a:xfrm>
            <a:off x="7441450" y="1763433"/>
            <a:ext cx="1702550" cy="2219634"/>
          </a:xfrm>
          <a:prstGeom prst="rect">
            <a:avLst/>
          </a:prstGeom>
          <a:noFill/>
          <a:ln>
            <a:noFill/>
          </a:ln>
        </p:spPr>
      </p:pic>
      <p:sp>
        <p:nvSpPr>
          <p:cNvPr id="506" name="Google Shape;506;p7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36</a:t>
            </a:fld>
            <a:endParaRPr/>
          </a:p>
        </p:txBody>
      </p:sp>
      <p:sp>
        <p:nvSpPr>
          <p:cNvPr id="507" name="Google Shape;507;p73"/>
          <p:cNvSpPr txBox="1">
            <a:spLocks noGrp="1"/>
          </p:cNvSpPr>
          <p:nvPr>
            <p:ph type="title"/>
          </p:nvPr>
        </p:nvSpPr>
        <p:spPr>
          <a:xfrm>
            <a:off x="1061543" y="398991"/>
            <a:ext cx="7020900" cy="1000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3600" b="1"/>
              <a:t>Digging Into Your Standards</a:t>
            </a:r>
            <a:endParaRPr sz="36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37</a:t>
            </a:fld>
            <a:endParaRPr/>
          </a:p>
        </p:txBody>
      </p:sp>
      <p:sp>
        <p:nvSpPr>
          <p:cNvPr id="513" name="Google Shape;513;p74"/>
          <p:cNvSpPr txBox="1">
            <a:spLocks noGrp="1"/>
          </p:cNvSpPr>
          <p:nvPr>
            <p:ph type="body" idx="1"/>
          </p:nvPr>
        </p:nvSpPr>
        <p:spPr>
          <a:xfrm>
            <a:off x="841050" y="1193800"/>
            <a:ext cx="7936800" cy="4526100"/>
          </a:xfrm>
          <a:prstGeom prst="rect">
            <a:avLst/>
          </a:prstGeom>
          <a:noFill/>
          <a:ln>
            <a:noFill/>
          </a:ln>
        </p:spPr>
        <p:txBody>
          <a:bodyPr spcFirstLastPara="1" wrap="square" lIns="68575" tIns="34275" rIns="68575" bIns="34275" anchor="t" anchorCtr="0">
            <a:noAutofit/>
          </a:bodyPr>
          <a:lstStyle/>
          <a:p>
            <a:pPr marL="622300" lvl="0" indent="-508000" algn="l" rtl="0">
              <a:lnSpc>
                <a:spcPct val="100000"/>
              </a:lnSpc>
              <a:spcBef>
                <a:spcPts val="0"/>
              </a:spcBef>
              <a:spcAft>
                <a:spcPts val="0"/>
              </a:spcAft>
              <a:buClr>
                <a:srgbClr val="2F5496"/>
              </a:buClr>
              <a:buSzPts val="1900"/>
              <a:buNone/>
            </a:pPr>
            <a:r>
              <a:rPr lang="en-US" sz="2100" b="1">
                <a:solidFill>
                  <a:srgbClr val="000000"/>
                </a:solidFill>
              </a:rPr>
              <a:t>Descriptive</a:t>
            </a:r>
            <a:endParaRPr sz="2100">
              <a:solidFill>
                <a:srgbClr val="000000"/>
              </a:solidFill>
            </a:endParaRPr>
          </a:p>
          <a:p>
            <a:pPr marL="457200" lvl="0" indent="-361950" algn="l" rtl="0">
              <a:lnSpc>
                <a:spcPct val="115000"/>
              </a:lnSpc>
              <a:spcBef>
                <a:spcPts val="0"/>
              </a:spcBef>
              <a:spcAft>
                <a:spcPts val="0"/>
              </a:spcAft>
              <a:buClr>
                <a:srgbClr val="000000"/>
              </a:buClr>
              <a:buSzPts val="2100"/>
              <a:buChar char="•"/>
            </a:pPr>
            <a:r>
              <a:rPr lang="en-US" sz="2100">
                <a:solidFill>
                  <a:srgbClr val="000000"/>
                </a:solidFill>
              </a:rPr>
              <a:t>Sets the scene.</a:t>
            </a:r>
            <a:endParaRPr sz="2100">
              <a:solidFill>
                <a:srgbClr val="000000"/>
              </a:solidFill>
            </a:endParaRPr>
          </a:p>
          <a:p>
            <a:pPr marL="457200" lvl="0" indent="-361950" algn="l" rtl="0">
              <a:lnSpc>
                <a:spcPct val="115000"/>
              </a:lnSpc>
              <a:spcBef>
                <a:spcPts val="0"/>
              </a:spcBef>
              <a:spcAft>
                <a:spcPts val="0"/>
              </a:spcAft>
              <a:buClr>
                <a:srgbClr val="000000"/>
              </a:buClr>
              <a:buSzPts val="2100"/>
              <a:buChar char="•"/>
            </a:pPr>
            <a:r>
              <a:rPr lang="en-US" sz="2100">
                <a:solidFill>
                  <a:srgbClr val="000000"/>
                </a:solidFill>
              </a:rPr>
              <a:t>Response to “what?,” “which?,” “describe,” “state,” or “list.”</a:t>
            </a:r>
            <a:endParaRPr sz="2100">
              <a:solidFill>
                <a:srgbClr val="000000"/>
              </a:solidFill>
            </a:endParaRPr>
          </a:p>
          <a:p>
            <a:pPr marL="622300" lvl="0" indent="-508000" algn="l" rtl="0">
              <a:lnSpc>
                <a:spcPct val="100000"/>
              </a:lnSpc>
              <a:spcBef>
                <a:spcPts val="1000"/>
              </a:spcBef>
              <a:spcAft>
                <a:spcPts val="0"/>
              </a:spcAft>
              <a:buClr>
                <a:srgbClr val="2F5496"/>
              </a:buClr>
              <a:buSzPts val="1900"/>
              <a:buNone/>
            </a:pPr>
            <a:r>
              <a:rPr lang="en-US" sz="2100" b="1">
                <a:solidFill>
                  <a:srgbClr val="000000"/>
                </a:solidFill>
              </a:rPr>
              <a:t>Analytical</a:t>
            </a:r>
            <a:endParaRPr sz="2100">
              <a:solidFill>
                <a:srgbClr val="000000"/>
              </a:solidFill>
            </a:endParaRPr>
          </a:p>
          <a:p>
            <a:pPr marL="457200" lvl="0" indent="-361950" algn="l" rtl="0">
              <a:lnSpc>
                <a:spcPct val="115000"/>
              </a:lnSpc>
              <a:spcBef>
                <a:spcPts val="0"/>
              </a:spcBef>
              <a:spcAft>
                <a:spcPts val="0"/>
              </a:spcAft>
              <a:buClr>
                <a:srgbClr val="000000"/>
              </a:buClr>
              <a:buSzPts val="2100"/>
              <a:buChar char="•"/>
            </a:pPr>
            <a:r>
              <a:rPr lang="en-US" sz="2100">
                <a:solidFill>
                  <a:srgbClr val="000000"/>
                </a:solidFill>
              </a:rPr>
              <a:t>Details your thought process.</a:t>
            </a:r>
            <a:endParaRPr sz="2100">
              <a:solidFill>
                <a:srgbClr val="000000"/>
              </a:solidFill>
            </a:endParaRPr>
          </a:p>
          <a:p>
            <a:pPr marL="457200" lvl="0" indent="-361950" algn="l" rtl="0">
              <a:lnSpc>
                <a:spcPct val="115000"/>
              </a:lnSpc>
              <a:spcBef>
                <a:spcPts val="0"/>
              </a:spcBef>
              <a:spcAft>
                <a:spcPts val="0"/>
              </a:spcAft>
              <a:buClr>
                <a:srgbClr val="000000"/>
              </a:buClr>
              <a:buSzPts val="2100"/>
              <a:buChar char="•"/>
            </a:pPr>
            <a:r>
              <a:rPr lang="en-US" sz="2100">
                <a:solidFill>
                  <a:srgbClr val="000000"/>
                </a:solidFill>
              </a:rPr>
              <a:t>Response to “why?”</a:t>
            </a:r>
            <a:endParaRPr sz="2100">
              <a:solidFill>
                <a:srgbClr val="000000"/>
              </a:solidFill>
            </a:endParaRPr>
          </a:p>
          <a:p>
            <a:pPr marL="457200" lvl="0" indent="-361950" algn="l" rtl="0">
              <a:lnSpc>
                <a:spcPct val="115000"/>
              </a:lnSpc>
              <a:spcBef>
                <a:spcPts val="0"/>
              </a:spcBef>
              <a:spcAft>
                <a:spcPts val="0"/>
              </a:spcAft>
              <a:buClr>
                <a:srgbClr val="000000"/>
              </a:buClr>
              <a:buSzPts val="2100"/>
              <a:buChar char="•"/>
            </a:pPr>
            <a:r>
              <a:rPr lang="en-US" sz="2100">
                <a:solidFill>
                  <a:srgbClr val="000000"/>
                </a:solidFill>
              </a:rPr>
              <a:t>Explains the significance</a:t>
            </a:r>
            <a:endParaRPr sz="2100">
              <a:solidFill>
                <a:srgbClr val="000000"/>
              </a:solidFill>
            </a:endParaRPr>
          </a:p>
          <a:p>
            <a:pPr marL="622300" lvl="0" indent="-508000" algn="l" rtl="0">
              <a:lnSpc>
                <a:spcPct val="100000"/>
              </a:lnSpc>
              <a:spcBef>
                <a:spcPts val="1000"/>
              </a:spcBef>
              <a:spcAft>
                <a:spcPts val="0"/>
              </a:spcAft>
              <a:buClr>
                <a:srgbClr val="2F5496"/>
              </a:buClr>
              <a:buSzPts val="1900"/>
              <a:buNone/>
            </a:pPr>
            <a:r>
              <a:rPr lang="en-US" sz="2100" b="1">
                <a:solidFill>
                  <a:srgbClr val="000000"/>
                </a:solidFill>
              </a:rPr>
              <a:t>Reflective</a:t>
            </a:r>
            <a:endParaRPr sz="2100">
              <a:solidFill>
                <a:srgbClr val="000000"/>
              </a:solidFill>
            </a:endParaRPr>
          </a:p>
          <a:p>
            <a:pPr marL="457200" lvl="0" indent="-361950" algn="l" rtl="0">
              <a:lnSpc>
                <a:spcPct val="100000"/>
              </a:lnSpc>
              <a:spcBef>
                <a:spcPts val="0"/>
              </a:spcBef>
              <a:spcAft>
                <a:spcPts val="0"/>
              </a:spcAft>
              <a:buClr>
                <a:srgbClr val="000000"/>
              </a:buClr>
              <a:buSzPts val="2100"/>
              <a:buChar char="•"/>
            </a:pPr>
            <a:r>
              <a:rPr lang="en-US" sz="2100">
                <a:solidFill>
                  <a:srgbClr val="000000"/>
                </a:solidFill>
              </a:rPr>
              <a:t>Based on what you have learned from past experience, how will you do things differently?</a:t>
            </a:r>
            <a:endParaRPr sz="2100">
              <a:solidFill>
                <a:srgbClr val="000000"/>
              </a:solidFill>
            </a:endParaRPr>
          </a:p>
          <a:p>
            <a:pPr marL="622300" lvl="0" indent="-508000" algn="l" rtl="0">
              <a:lnSpc>
                <a:spcPct val="100000"/>
              </a:lnSpc>
              <a:spcBef>
                <a:spcPts val="800"/>
              </a:spcBef>
              <a:spcAft>
                <a:spcPts val="0"/>
              </a:spcAft>
              <a:buClr>
                <a:srgbClr val="757070"/>
              </a:buClr>
              <a:buSzPts val="1900"/>
              <a:buNone/>
            </a:pPr>
            <a:endParaRPr sz="2100">
              <a:solidFill>
                <a:srgbClr val="000000"/>
              </a:solidFill>
            </a:endParaRPr>
          </a:p>
        </p:txBody>
      </p:sp>
      <p:pic>
        <p:nvPicPr>
          <p:cNvPr id="514" name="Google Shape;514;p74" descr="C:\Users\gduval\AppData\Local\Microsoft\Windows\Temporary Internet Files\Content.IE5\KEKO0O9U\MCj04417320000[1].png"/>
          <p:cNvPicPr preferRelativeResize="0"/>
          <p:nvPr/>
        </p:nvPicPr>
        <p:blipFill rotWithShape="1">
          <a:blip r:embed="rId3">
            <a:alphaModFix/>
          </a:blip>
          <a:srcRect/>
          <a:stretch/>
        </p:blipFill>
        <p:spPr>
          <a:xfrm>
            <a:off x="152400" y="1219200"/>
            <a:ext cx="609600" cy="609600"/>
          </a:xfrm>
          <a:prstGeom prst="rect">
            <a:avLst/>
          </a:prstGeom>
          <a:noFill/>
          <a:ln>
            <a:noFill/>
          </a:ln>
        </p:spPr>
      </p:pic>
      <p:pic>
        <p:nvPicPr>
          <p:cNvPr id="515" name="Google Shape;515;p74" descr="C:\Users\gduval\AppData\Local\Microsoft\Windows\Temporary Internet Files\Content.IE5\U20F86WE\MCj00787530000[1].wmf"/>
          <p:cNvPicPr preferRelativeResize="0"/>
          <p:nvPr/>
        </p:nvPicPr>
        <p:blipFill rotWithShape="1">
          <a:blip r:embed="rId4">
            <a:alphaModFix/>
          </a:blip>
          <a:srcRect/>
          <a:stretch/>
        </p:blipFill>
        <p:spPr>
          <a:xfrm>
            <a:off x="152401" y="2463800"/>
            <a:ext cx="581026" cy="514351"/>
          </a:xfrm>
          <a:prstGeom prst="rect">
            <a:avLst/>
          </a:prstGeom>
          <a:noFill/>
          <a:ln>
            <a:noFill/>
          </a:ln>
        </p:spPr>
      </p:pic>
      <p:pic>
        <p:nvPicPr>
          <p:cNvPr id="516" name="Google Shape;516;p74" descr="C:\Users\gduval\AppData\Local\Microsoft\Windows\Temporary Internet Files\Content.IE5\3BKYR46E\MCj03301510000[1].wmf"/>
          <p:cNvPicPr preferRelativeResize="0"/>
          <p:nvPr/>
        </p:nvPicPr>
        <p:blipFill rotWithShape="1">
          <a:blip r:embed="rId5">
            <a:alphaModFix/>
          </a:blip>
          <a:srcRect/>
          <a:stretch/>
        </p:blipFill>
        <p:spPr>
          <a:xfrm>
            <a:off x="228600" y="3962400"/>
            <a:ext cx="457201" cy="541590"/>
          </a:xfrm>
          <a:prstGeom prst="rect">
            <a:avLst/>
          </a:prstGeom>
          <a:solidFill>
            <a:schemeClr val="lt1"/>
          </a:solidFill>
          <a:ln>
            <a:noFill/>
          </a:ln>
        </p:spPr>
      </p:pic>
      <p:sp>
        <p:nvSpPr>
          <p:cNvPr id="517" name="Google Shape;517;p74"/>
          <p:cNvSpPr txBox="1">
            <a:spLocks noGrp="1"/>
          </p:cNvSpPr>
          <p:nvPr>
            <p:ph type="title"/>
          </p:nvPr>
        </p:nvSpPr>
        <p:spPr>
          <a:xfrm>
            <a:off x="1061543" y="322791"/>
            <a:ext cx="7020900" cy="1000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3600" b="1"/>
              <a:t>Three Types of Writing</a:t>
            </a:r>
            <a:endParaRPr sz="3600" b="1"/>
          </a:p>
        </p:txBody>
      </p:sp>
      <p:sp>
        <p:nvSpPr>
          <p:cNvPr id="518" name="Google Shape;518;p74"/>
          <p:cNvSpPr txBox="1"/>
          <p:nvPr/>
        </p:nvSpPr>
        <p:spPr>
          <a:xfrm>
            <a:off x="305175" y="6306200"/>
            <a:ext cx="2400300" cy="4257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MOC Instructions, page 30</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2"/>
        <p:cNvGrpSpPr/>
        <p:nvPr/>
      </p:nvGrpSpPr>
      <p:grpSpPr>
        <a:xfrm>
          <a:off x="0" y="0"/>
          <a:ext cx="0" cy="0"/>
          <a:chOff x="0" y="0"/>
          <a:chExt cx="0" cy="0"/>
        </a:xfrm>
      </p:grpSpPr>
      <p:sp>
        <p:nvSpPr>
          <p:cNvPr id="523" name="Google Shape;523;p75"/>
          <p:cNvSpPr/>
          <p:nvPr/>
        </p:nvSpPr>
        <p:spPr>
          <a:xfrm>
            <a:off x="176463" y="311449"/>
            <a:ext cx="3249300" cy="6179700"/>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Roboto"/>
              <a:ea typeface="Roboto"/>
              <a:cs typeface="Roboto"/>
              <a:sym typeface="Roboto"/>
            </a:endParaRPr>
          </a:p>
        </p:txBody>
      </p:sp>
      <p:sp>
        <p:nvSpPr>
          <p:cNvPr id="524" name="Google Shape;524;p75"/>
          <p:cNvSpPr txBox="1">
            <a:spLocks noGrp="1"/>
          </p:cNvSpPr>
          <p:nvPr>
            <p:ph type="title"/>
          </p:nvPr>
        </p:nvSpPr>
        <p:spPr>
          <a:xfrm>
            <a:off x="383588" y="539767"/>
            <a:ext cx="2835000" cy="5273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FFFFFF"/>
              </a:buClr>
              <a:buSzPts val="3000"/>
              <a:buFont typeface="Calibri"/>
              <a:buNone/>
            </a:pPr>
            <a:r>
              <a:rPr lang="en-US" sz="3000" b="1">
                <a:solidFill>
                  <a:srgbClr val="FFFFFF"/>
                </a:solidFill>
              </a:rPr>
              <a:t>USING MEASURABLE VERBS</a:t>
            </a:r>
            <a:br>
              <a:rPr lang="en-US" sz="3000">
                <a:solidFill>
                  <a:srgbClr val="FFFFFF"/>
                </a:solidFill>
              </a:rPr>
            </a:br>
            <a:br>
              <a:rPr lang="en-US" sz="3000">
                <a:solidFill>
                  <a:srgbClr val="FFFFFF"/>
                </a:solidFill>
              </a:rPr>
            </a:br>
            <a:r>
              <a:rPr lang="en-US" sz="2600" i="1">
                <a:solidFill>
                  <a:srgbClr val="FFFFFF"/>
                </a:solidFill>
              </a:rPr>
              <a:t>Ask yourself:</a:t>
            </a:r>
            <a:br>
              <a:rPr lang="en-US" sz="2200">
                <a:solidFill>
                  <a:srgbClr val="FFFFFF"/>
                </a:solidFill>
              </a:rPr>
            </a:br>
            <a:r>
              <a:rPr lang="en-US" sz="2100">
                <a:solidFill>
                  <a:srgbClr val="FFFFFF"/>
                </a:solidFill>
              </a:rPr>
              <a:t>Why? Why? Why?</a:t>
            </a:r>
            <a:endParaRPr sz="2100">
              <a:solidFill>
                <a:srgbClr val="FFFFFF"/>
              </a:solidFill>
            </a:endParaRPr>
          </a:p>
          <a:p>
            <a:pPr marL="0" lvl="0" indent="0" algn="ctr" rtl="0">
              <a:lnSpc>
                <a:spcPct val="90000"/>
              </a:lnSpc>
              <a:spcBef>
                <a:spcPts val="0"/>
              </a:spcBef>
              <a:spcAft>
                <a:spcPts val="0"/>
              </a:spcAft>
              <a:buClr>
                <a:srgbClr val="FFFFFF"/>
              </a:buClr>
              <a:buSzPts val="3000"/>
              <a:buFont typeface="Calibri"/>
              <a:buNone/>
            </a:pPr>
            <a:r>
              <a:rPr lang="en-US" sz="2100" i="1">
                <a:solidFill>
                  <a:srgbClr val="FFFFFF"/>
                </a:solidFill>
              </a:rPr>
              <a:t>How?</a:t>
            </a:r>
            <a:br>
              <a:rPr lang="en-US" sz="2100" i="1">
                <a:solidFill>
                  <a:srgbClr val="FFFFFF"/>
                </a:solidFill>
              </a:rPr>
            </a:br>
            <a:r>
              <a:rPr lang="en-US" sz="2100" i="1">
                <a:solidFill>
                  <a:srgbClr val="FFFFFF"/>
                </a:solidFill>
              </a:rPr>
              <a:t>What impact to student observed?</a:t>
            </a:r>
            <a:br>
              <a:rPr lang="en-US" sz="2100" i="1">
                <a:solidFill>
                  <a:srgbClr val="FFFFFF"/>
                </a:solidFill>
              </a:rPr>
            </a:br>
            <a:r>
              <a:rPr lang="en-US" sz="2100" i="1">
                <a:solidFill>
                  <a:srgbClr val="FFFFFF"/>
                </a:solidFill>
              </a:rPr>
              <a:t>What changes did you make?</a:t>
            </a:r>
            <a:endParaRPr sz="2100" i="1">
              <a:solidFill>
                <a:srgbClr val="FFFFFF"/>
              </a:solidFill>
            </a:endParaRPr>
          </a:p>
        </p:txBody>
      </p:sp>
      <p:graphicFrame>
        <p:nvGraphicFramePr>
          <p:cNvPr id="525" name="Google Shape;525;p75"/>
          <p:cNvGraphicFramePr/>
          <p:nvPr/>
        </p:nvGraphicFramePr>
        <p:xfrm>
          <a:off x="3589254" y="219845"/>
          <a:ext cx="5402350" cy="6378915"/>
        </p:xfrm>
        <a:graphic>
          <a:graphicData uri="http://schemas.openxmlformats.org/drawingml/2006/table">
            <a:tbl>
              <a:tblPr firstRow="1" bandRow="1">
                <a:noFill/>
                <a:tableStyleId>{F7A6E22B-A769-4FCD-954A-91976260BA17}</a:tableStyleId>
              </a:tblPr>
              <a:tblGrid>
                <a:gridCol w="2764975">
                  <a:extLst>
                    <a:ext uri="{9D8B030D-6E8A-4147-A177-3AD203B41FA5}">
                      <a16:colId xmlns:a16="http://schemas.microsoft.com/office/drawing/2014/main" val="20000"/>
                    </a:ext>
                  </a:extLst>
                </a:gridCol>
                <a:gridCol w="2637375">
                  <a:extLst>
                    <a:ext uri="{9D8B030D-6E8A-4147-A177-3AD203B41FA5}">
                      <a16:colId xmlns:a16="http://schemas.microsoft.com/office/drawing/2014/main" val="20001"/>
                    </a:ext>
                  </a:extLst>
                </a:gridCol>
              </a:tblGrid>
              <a:tr h="428675">
                <a:tc gridSpan="2">
                  <a:txBody>
                    <a:bodyPr/>
                    <a:lstStyle/>
                    <a:p>
                      <a:pPr marL="0" marR="0" lvl="0" indent="0" algn="ctr" rtl="0">
                        <a:lnSpc>
                          <a:spcPct val="100000"/>
                        </a:lnSpc>
                        <a:spcBef>
                          <a:spcPts val="0"/>
                        </a:spcBef>
                        <a:spcAft>
                          <a:spcPts val="0"/>
                        </a:spcAft>
                        <a:buClr>
                          <a:schemeClr val="dk1"/>
                        </a:buClr>
                        <a:buSzPts val="2000"/>
                        <a:buFont typeface="Calibri"/>
                        <a:buNone/>
                      </a:pPr>
                      <a:endParaRPr sz="2000" b="0" u="none" strike="noStrike" cap="none">
                        <a:solidFill>
                          <a:schemeClr val="dk1"/>
                        </a:solidFill>
                        <a:latin typeface="Roboto Condensed"/>
                        <a:ea typeface="Roboto Condensed"/>
                        <a:cs typeface="Roboto Condensed"/>
                        <a:sym typeface="Roboto Condensed"/>
                      </a:endParaRPr>
                    </a:p>
                  </a:txBody>
                  <a:tcPr marL="0" marR="87350" marT="23275" marB="116475" anchor="b"/>
                </a:tc>
                <a:tc hMerge="1">
                  <a:txBody>
                    <a:bodyPr/>
                    <a:lstStyle/>
                    <a:p>
                      <a:endParaRPr lang="en-US"/>
                    </a:p>
                  </a:txBody>
                  <a:tcPr/>
                </a:tc>
                <a:extLst>
                  <a:ext uri="{0D108BD9-81ED-4DB2-BD59-A6C34878D82A}">
                    <a16:rowId xmlns:a16="http://schemas.microsoft.com/office/drawing/2014/main" val="10000"/>
                  </a:ext>
                </a:extLst>
              </a:tr>
              <a:tr h="412375">
                <a:tc>
                  <a:txBody>
                    <a:bodyPr/>
                    <a:lstStyle/>
                    <a:p>
                      <a:pPr marL="0" marR="0" lvl="0" indent="0" algn="ctr" rtl="0">
                        <a:lnSpc>
                          <a:spcPct val="100000"/>
                        </a:lnSpc>
                        <a:spcBef>
                          <a:spcPts val="0"/>
                        </a:spcBef>
                        <a:spcAft>
                          <a:spcPts val="0"/>
                        </a:spcAft>
                        <a:buClr>
                          <a:schemeClr val="dk1"/>
                        </a:buClr>
                        <a:buSzPts val="1600"/>
                        <a:buFont typeface="Calibri"/>
                        <a:buNone/>
                      </a:pPr>
                      <a:r>
                        <a:rPr lang="en-US" sz="1800" b="1" u="none" strike="noStrike" cap="none">
                          <a:solidFill>
                            <a:schemeClr val="dk1"/>
                          </a:solidFill>
                          <a:latin typeface="Arial"/>
                          <a:ea typeface="Arial"/>
                          <a:cs typeface="Arial"/>
                          <a:sym typeface="Arial"/>
                        </a:rPr>
                        <a:t>Good</a:t>
                      </a:r>
                      <a:endParaRPr sz="1800" u="none" strike="noStrike" cap="none">
                        <a:latin typeface="Arial"/>
                        <a:ea typeface="Arial"/>
                        <a:cs typeface="Arial"/>
                        <a:sym typeface="Arial"/>
                      </a:endParaRPr>
                    </a:p>
                  </a:txBody>
                  <a:tcPr marL="0" marR="87350" marT="34925" marB="116475"/>
                </a:tc>
                <a:tc>
                  <a:txBody>
                    <a:bodyPr/>
                    <a:lstStyle/>
                    <a:p>
                      <a:pPr marL="0" marR="0" lvl="0" indent="0" algn="ctr" rtl="0">
                        <a:lnSpc>
                          <a:spcPct val="100000"/>
                        </a:lnSpc>
                        <a:spcBef>
                          <a:spcPts val="0"/>
                        </a:spcBef>
                        <a:spcAft>
                          <a:spcPts val="0"/>
                        </a:spcAft>
                        <a:buClr>
                          <a:schemeClr val="dk1"/>
                        </a:buClr>
                        <a:buSzPts val="1600"/>
                        <a:buFont typeface="Calibri"/>
                        <a:buNone/>
                      </a:pPr>
                      <a:r>
                        <a:rPr lang="en-US" sz="1800" b="1" u="none" strike="noStrike" cap="none">
                          <a:solidFill>
                            <a:schemeClr val="dk1"/>
                          </a:solidFill>
                          <a:latin typeface="Arial"/>
                          <a:ea typeface="Arial"/>
                          <a:cs typeface="Arial"/>
                          <a:sym typeface="Arial"/>
                        </a:rPr>
                        <a:t>Better</a:t>
                      </a:r>
                      <a:endParaRPr sz="1800" u="none" strike="noStrike" cap="none">
                        <a:latin typeface="Arial"/>
                        <a:ea typeface="Arial"/>
                        <a:cs typeface="Arial"/>
                        <a:sym typeface="Arial"/>
                      </a:endParaRPr>
                    </a:p>
                  </a:txBody>
                  <a:tcPr marL="0" marR="87350" marT="34925" marB="116475"/>
                </a:tc>
                <a:extLst>
                  <a:ext uri="{0D108BD9-81ED-4DB2-BD59-A6C34878D82A}">
                    <a16:rowId xmlns:a16="http://schemas.microsoft.com/office/drawing/2014/main" val="10001"/>
                  </a:ext>
                </a:extLst>
              </a:tr>
              <a:tr h="807325">
                <a:tc>
                  <a:txBody>
                    <a:bodyPr/>
                    <a:lstStyle/>
                    <a:p>
                      <a:pPr marL="91440" marR="0" lvl="0" indent="0" algn="l" rtl="0">
                        <a:lnSpc>
                          <a:spcPct val="100000"/>
                        </a:lnSpc>
                        <a:spcBef>
                          <a:spcPts val="0"/>
                        </a:spcBef>
                        <a:spcAft>
                          <a:spcPts val="0"/>
                        </a:spcAft>
                        <a:buClr>
                          <a:schemeClr val="dk1"/>
                        </a:buClr>
                        <a:buSzPts val="1600"/>
                        <a:buFont typeface="Calibri"/>
                        <a:buNone/>
                      </a:pPr>
                      <a:r>
                        <a:rPr lang="en-US" sz="1450" u="none" strike="noStrike" cap="none">
                          <a:solidFill>
                            <a:schemeClr val="dk1"/>
                          </a:solidFill>
                          <a:latin typeface="Arial"/>
                          <a:ea typeface="Arial"/>
                          <a:cs typeface="Arial"/>
                          <a:sym typeface="Arial"/>
                        </a:rPr>
                        <a:t>I have shown students how to do a math problem.</a:t>
                      </a:r>
                      <a:endParaRPr sz="1450" u="none" strike="noStrike" cap="none">
                        <a:latin typeface="Arial"/>
                        <a:ea typeface="Arial"/>
                        <a:cs typeface="Arial"/>
                        <a:sym typeface="Arial"/>
                      </a:endParaRPr>
                    </a:p>
                  </a:txBody>
                  <a:tcPr marL="0" marR="87350" marT="34925" marB="116475"/>
                </a:tc>
                <a:tc>
                  <a:txBody>
                    <a:bodyPr/>
                    <a:lstStyle/>
                    <a:p>
                      <a:pPr marL="91440" marR="0" lvl="0" indent="0" algn="l" rtl="0">
                        <a:lnSpc>
                          <a:spcPct val="100000"/>
                        </a:lnSpc>
                        <a:spcBef>
                          <a:spcPts val="0"/>
                        </a:spcBef>
                        <a:spcAft>
                          <a:spcPts val="0"/>
                        </a:spcAft>
                        <a:buClr>
                          <a:schemeClr val="dk1"/>
                        </a:buClr>
                        <a:buSzPts val="1600"/>
                        <a:buFont typeface="Calibri"/>
                        <a:buNone/>
                      </a:pPr>
                      <a:r>
                        <a:rPr lang="en-US" sz="1450" u="none" strike="noStrike" cap="none">
                          <a:solidFill>
                            <a:schemeClr val="dk1"/>
                          </a:solidFill>
                          <a:latin typeface="Arial"/>
                          <a:ea typeface="Arial"/>
                          <a:cs typeface="Arial"/>
                          <a:sym typeface="Arial"/>
                        </a:rPr>
                        <a:t>I modeled the correct procedure for completing the math problem.</a:t>
                      </a:r>
                      <a:endParaRPr sz="1450" u="none" strike="noStrike" cap="none">
                        <a:latin typeface="Arial"/>
                        <a:ea typeface="Arial"/>
                        <a:cs typeface="Arial"/>
                        <a:sym typeface="Arial"/>
                      </a:endParaRPr>
                    </a:p>
                  </a:txBody>
                  <a:tcPr marL="0" marR="87350" marT="34925" marB="116475"/>
                </a:tc>
                <a:extLst>
                  <a:ext uri="{0D108BD9-81ED-4DB2-BD59-A6C34878D82A}">
                    <a16:rowId xmlns:a16="http://schemas.microsoft.com/office/drawing/2014/main" val="10002"/>
                  </a:ext>
                </a:extLst>
              </a:tr>
              <a:tr h="855825">
                <a:tc>
                  <a:txBody>
                    <a:bodyPr/>
                    <a:lstStyle/>
                    <a:p>
                      <a:pPr marL="91440" marR="0" lvl="0" indent="0" algn="l" rtl="0">
                        <a:lnSpc>
                          <a:spcPct val="100000"/>
                        </a:lnSpc>
                        <a:spcBef>
                          <a:spcPts val="0"/>
                        </a:spcBef>
                        <a:spcAft>
                          <a:spcPts val="0"/>
                        </a:spcAft>
                        <a:buClr>
                          <a:schemeClr val="dk1"/>
                        </a:buClr>
                        <a:buSzPts val="1600"/>
                        <a:buFont typeface="Calibri"/>
                        <a:buNone/>
                      </a:pPr>
                      <a:r>
                        <a:rPr lang="en-US" sz="1450" u="none" strike="noStrike" cap="none">
                          <a:solidFill>
                            <a:schemeClr val="dk1"/>
                          </a:solidFill>
                          <a:latin typeface="Arial"/>
                          <a:ea typeface="Arial"/>
                          <a:cs typeface="Arial"/>
                          <a:sym typeface="Arial"/>
                        </a:rPr>
                        <a:t>My students worked in small groups to discuss the characters in the book.</a:t>
                      </a:r>
                      <a:endParaRPr sz="1450" u="none" strike="noStrike" cap="none">
                        <a:latin typeface="Arial"/>
                        <a:ea typeface="Arial"/>
                        <a:cs typeface="Arial"/>
                        <a:sym typeface="Arial"/>
                      </a:endParaRPr>
                    </a:p>
                  </a:txBody>
                  <a:tcPr marL="0" marR="87350" marT="34925" marB="116475"/>
                </a:tc>
                <a:tc>
                  <a:txBody>
                    <a:bodyPr/>
                    <a:lstStyle/>
                    <a:p>
                      <a:pPr marL="91440" marR="0" lvl="0" indent="0" algn="l" rtl="0">
                        <a:lnSpc>
                          <a:spcPct val="100000"/>
                        </a:lnSpc>
                        <a:spcBef>
                          <a:spcPts val="0"/>
                        </a:spcBef>
                        <a:spcAft>
                          <a:spcPts val="0"/>
                        </a:spcAft>
                        <a:buClr>
                          <a:schemeClr val="dk1"/>
                        </a:buClr>
                        <a:buSzPts val="1600"/>
                        <a:buFont typeface="Calibri"/>
                        <a:buNone/>
                      </a:pPr>
                      <a:r>
                        <a:rPr lang="en-US" sz="1450" u="none" strike="noStrike" cap="none">
                          <a:solidFill>
                            <a:schemeClr val="dk1"/>
                          </a:solidFill>
                          <a:latin typeface="Arial"/>
                          <a:ea typeface="Arial"/>
                          <a:cs typeface="Arial"/>
                          <a:sym typeface="Arial"/>
                        </a:rPr>
                        <a:t>My students brainstormed characters of the book using our class group protocol.</a:t>
                      </a:r>
                      <a:endParaRPr sz="1450" u="none" strike="noStrike" cap="none">
                        <a:latin typeface="Arial"/>
                        <a:ea typeface="Arial"/>
                        <a:cs typeface="Arial"/>
                        <a:sym typeface="Arial"/>
                      </a:endParaRPr>
                    </a:p>
                  </a:txBody>
                  <a:tcPr marL="0" marR="87350" marT="34925" marB="116475"/>
                </a:tc>
                <a:extLst>
                  <a:ext uri="{0D108BD9-81ED-4DB2-BD59-A6C34878D82A}">
                    <a16:rowId xmlns:a16="http://schemas.microsoft.com/office/drawing/2014/main" val="10003"/>
                  </a:ext>
                </a:extLst>
              </a:tr>
              <a:tr h="1248200">
                <a:tc>
                  <a:txBody>
                    <a:bodyPr/>
                    <a:lstStyle/>
                    <a:p>
                      <a:pPr marL="91440" marR="0" lvl="0" indent="0" algn="l" rtl="0">
                        <a:lnSpc>
                          <a:spcPct val="100000"/>
                        </a:lnSpc>
                        <a:spcBef>
                          <a:spcPts val="0"/>
                        </a:spcBef>
                        <a:spcAft>
                          <a:spcPts val="0"/>
                        </a:spcAft>
                        <a:buClr>
                          <a:schemeClr val="dk1"/>
                        </a:buClr>
                        <a:buSzPts val="1600"/>
                        <a:buFont typeface="Calibri"/>
                        <a:buNone/>
                      </a:pPr>
                      <a:r>
                        <a:rPr lang="en-US" sz="1450" u="none" strike="noStrike" cap="none">
                          <a:solidFill>
                            <a:schemeClr val="dk1"/>
                          </a:solidFill>
                          <a:latin typeface="Arial"/>
                          <a:ea typeface="Arial"/>
                          <a:cs typeface="Arial"/>
                          <a:sym typeface="Arial"/>
                        </a:rPr>
                        <a:t>I decided how to organize my lesson based on the students’ disabilities in my classroom.</a:t>
                      </a:r>
                      <a:endParaRPr sz="1450" u="none" strike="noStrike" cap="none">
                        <a:latin typeface="Arial"/>
                        <a:ea typeface="Arial"/>
                        <a:cs typeface="Arial"/>
                        <a:sym typeface="Arial"/>
                      </a:endParaRPr>
                    </a:p>
                  </a:txBody>
                  <a:tcPr marL="0" marR="87350" marT="34925" marB="116475"/>
                </a:tc>
                <a:tc>
                  <a:txBody>
                    <a:bodyPr/>
                    <a:lstStyle/>
                    <a:p>
                      <a:pPr marL="91440" marR="0" lvl="0" indent="0" algn="l" rtl="0">
                        <a:lnSpc>
                          <a:spcPct val="100000"/>
                        </a:lnSpc>
                        <a:spcBef>
                          <a:spcPts val="0"/>
                        </a:spcBef>
                        <a:spcAft>
                          <a:spcPts val="0"/>
                        </a:spcAft>
                        <a:buClr>
                          <a:schemeClr val="dk1"/>
                        </a:buClr>
                        <a:buSzPts val="1600"/>
                        <a:buFont typeface="Calibri"/>
                        <a:buNone/>
                      </a:pPr>
                      <a:r>
                        <a:rPr lang="en-US" sz="1450" u="none" strike="noStrike" cap="none">
                          <a:solidFill>
                            <a:schemeClr val="dk1"/>
                          </a:solidFill>
                          <a:latin typeface="Arial"/>
                          <a:ea typeface="Arial"/>
                          <a:cs typeface="Arial"/>
                          <a:sym typeface="Arial"/>
                        </a:rPr>
                        <a:t>I </a:t>
                      </a:r>
                      <a:r>
                        <a:rPr lang="en-US" sz="1450" u="none" strike="noStrike" cap="none">
                          <a:latin typeface="Arial"/>
                          <a:ea typeface="Arial"/>
                          <a:cs typeface="Arial"/>
                          <a:sym typeface="Arial"/>
                        </a:rPr>
                        <a:t>differentiate</a:t>
                      </a:r>
                      <a:r>
                        <a:rPr lang="en-US" sz="1450" u="none" strike="noStrike" cap="none">
                          <a:solidFill>
                            <a:schemeClr val="dk1"/>
                          </a:solidFill>
                          <a:latin typeface="Arial"/>
                          <a:ea typeface="Arial"/>
                          <a:cs typeface="Arial"/>
                          <a:sym typeface="Arial"/>
                        </a:rPr>
                        <a:t> my instruction based on my students’ learning profile, to accommodate his or her need(s).</a:t>
                      </a:r>
                      <a:endParaRPr sz="1450" u="none" strike="noStrike" cap="none">
                        <a:latin typeface="Arial"/>
                        <a:ea typeface="Arial"/>
                        <a:cs typeface="Arial"/>
                        <a:sym typeface="Arial"/>
                      </a:endParaRPr>
                    </a:p>
                  </a:txBody>
                  <a:tcPr marL="0" marR="87350" marT="34925" marB="116475"/>
                </a:tc>
                <a:extLst>
                  <a:ext uri="{0D108BD9-81ED-4DB2-BD59-A6C34878D82A}">
                    <a16:rowId xmlns:a16="http://schemas.microsoft.com/office/drawing/2014/main" val="10004"/>
                  </a:ext>
                </a:extLst>
              </a:tr>
              <a:tr h="2570850">
                <a:tc>
                  <a:txBody>
                    <a:bodyPr/>
                    <a:lstStyle/>
                    <a:p>
                      <a:pPr marL="91440" marR="0" lvl="0" indent="0" algn="l" rtl="0">
                        <a:lnSpc>
                          <a:spcPct val="100000"/>
                        </a:lnSpc>
                        <a:spcBef>
                          <a:spcPts val="0"/>
                        </a:spcBef>
                        <a:spcAft>
                          <a:spcPts val="0"/>
                        </a:spcAft>
                        <a:buClr>
                          <a:schemeClr val="dk1"/>
                        </a:buClr>
                        <a:buSzPts val="1600"/>
                        <a:buFont typeface="Calibri"/>
                        <a:buNone/>
                      </a:pPr>
                      <a:r>
                        <a:rPr lang="en-US" sz="1450" u="none" strike="noStrike" cap="none">
                          <a:solidFill>
                            <a:schemeClr val="dk1"/>
                          </a:solidFill>
                          <a:latin typeface="Arial"/>
                          <a:ea typeface="Arial"/>
                          <a:cs typeface="Arial"/>
                          <a:sym typeface="Arial"/>
                        </a:rPr>
                        <a:t>Students showed growth on their test.  </a:t>
                      </a:r>
                      <a:endParaRPr sz="1450" u="none" strike="noStrike" cap="none">
                        <a:latin typeface="Arial"/>
                        <a:ea typeface="Arial"/>
                        <a:cs typeface="Arial"/>
                        <a:sym typeface="Arial"/>
                      </a:endParaRPr>
                    </a:p>
                    <a:p>
                      <a:pPr marL="91440" marR="0" lvl="0" indent="0" algn="l" rtl="0">
                        <a:lnSpc>
                          <a:spcPct val="100000"/>
                        </a:lnSpc>
                        <a:spcBef>
                          <a:spcPts val="0"/>
                        </a:spcBef>
                        <a:spcAft>
                          <a:spcPts val="0"/>
                        </a:spcAft>
                        <a:buClr>
                          <a:schemeClr val="dk1"/>
                        </a:buClr>
                        <a:buSzPts val="1600"/>
                        <a:buFont typeface="Calibri"/>
                        <a:buNone/>
                      </a:pPr>
                      <a:r>
                        <a:rPr lang="en-US" sz="1450" u="none" strike="noStrike" cap="none">
                          <a:solidFill>
                            <a:schemeClr val="dk1"/>
                          </a:solidFill>
                          <a:latin typeface="Arial"/>
                          <a:ea typeface="Arial"/>
                          <a:cs typeface="Arial"/>
                          <a:sym typeface="Arial"/>
                        </a:rPr>
                        <a:t>I worked with students who performed at a lower level.</a:t>
                      </a:r>
                      <a:endParaRPr sz="1450" u="none" strike="noStrike" cap="none">
                        <a:latin typeface="Arial"/>
                        <a:ea typeface="Arial"/>
                        <a:cs typeface="Arial"/>
                        <a:sym typeface="Arial"/>
                      </a:endParaRPr>
                    </a:p>
                  </a:txBody>
                  <a:tcPr marL="0" marR="87350" marT="34925" marB="116475"/>
                </a:tc>
                <a:tc>
                  <a:txBody>
                    <a:bodyPr/>
                    <a:lstStyle/>
                    <a:p>
                      <a:pPr marL="91440" marR="0" lvl="0" indent="0" algn="l" rtl="0">
                        <a:lnSpc>
                          <a:spcPct val="100000"/>
                        </a:lnSpc>
                        <a:spcBef>
                          <a:spcPts val="0"/>
                        </a:spcBef>
                        <a:spcAft>
                          <a:spcPts val="0"/>
                        </a:spcAft>
                        <a:buClr>
                          <a:schemeClr val="dk1"/>
                        </a:buClr>
                        <a:buSzPts val="1600"/>
                        <a:buFont typeface="Calibri"/>
                        <a:buNone/>
                      </a:pPr>
                      <a:r>
                        <a:rPr lang="en-US" sz="1450" u="none" strike="noStrike" cap="none">
                          <a:solidFill>
                            <a:schemeClr val="dk1"/>
                          </a:solidFill>
                          <a:latin typeface="Arial"/>
                          <a:ea typeface="Arial"/>
                          <a:cs typeface="Arial"/>
                          <a:sym typeface="Arial"/>
                        </a:rPr>
                        <a:t>After analyzing the formative assessment results, I designed individualized support sessions for my students scoring </a:t>
                      </a:r>
                      <a:r>
                        <a:rPr lang="en-US" sz="1450" u="none" strike="noStrike" cap="none">
                          <a:latin typeface="Arial"/>
                          <a:ea typeface="Arial"/>
                          <a:cs typeface="Arial"/>
                          <a:sym typeface="Arial"/>
                        </a:rPr>
                        <a:t>below </a:t>
                      </a:r>
                      <a:r>
                        <a:rPr lang="en-US" sz="1450" u="none" strike="noStrike" cap="none">
                          <a:solidFill>
                            <a:schemeClr val="dk1"/>
                          </a:solidFill>
                          <a:latin typeface="Arial"/>
                          <a:ea typeface="Arial"/>
                          <a:cs typeface="Arial"/>
                          <a:sym typeface="Arial"/>
                        </a:rPr>
                        <a:t>75%</a:t>
                      </a:r>
                      <a:r>
                        <a:rPr lang="en-US" sz="1450" u="none" strike="noStrike" cap="none">
                          <a:latin typeface="Arial"/>
                          <a:ea typeface="Arial"/>
                          <a:cs typeface="Arial"/>
                          <a:sym typeface="Arial"/>
                        </a:rPr>
                        <a:t>.</a:t>
                      </a:r>
                      <a:r>
                        <a:rPr lang="en-US" sz="1450" u="none" strike="noStrike" cap="none">
                          <a:solidFill>
                            <a:schemeClr val="dk1"/>
                          </a:solidFill>
                          <a:latin typeface="Arial"/>
                          <a:ea typeface="Arial"/>
                          <a:cs typeface="Arial"/>
                          <a:sym typeface="Arial"/>
                        </a:rPr>
                        <a:t> Because of this, students had the opportunity to identify areas of challenge</a:t>
                      </a:r>
                      <a:r>
                        <a:rPr lang="en-US" sz="1450" u="none" strike="noStrike" cap="none">
                          <a:latin typeface="Arial"/>
                          <a:ea typeface="Arial"/>
                          <a:cs typeface="Arial"/>
                          <a:sym typeface="Arial"/>
                        </a:rPr>
                        <a:t> and </a:t>
                      </a:r>
                      <a:r>
                        <a:rPr lang="en-US" sz="1450" u="none" strike="noStrike" cap="none">
                          <a:solidFill>
                            <a:schemeClr val="dk1"/>
                          </a:solidFill>
                          <a:latin typeface="Arial"/>
                          <a:ea typeface="Arial"/>
                          <a:cs typeface="Arial"/>
                          <a:sym typeface="Arial"/>
                        </a:rPr>
                        <a:t>determine a support resource that could strengthen their knowledge.</a:t>
                      </a:r>
                      <a:endParaRPr sz="1450" u="none" strike="noStrike" cap="none">
                        <a:latin typeface="Arial"/>
                        <a:ea typeface="Arial"/>
                        <a:cs typeface="Arial"/>
                        <a:sym typeface="Arial"/>
                      </a:endParaRPr>
                    </a:p>
                  </a:txBody>
                  <a:tcPr marL="0" marR="87350" marT="34925" marB="116475"/>
                </a:tc>
                <a:extLst>
                  <a:ext uri="{0D108BD9-81ED-4DB2-BD59-A6C34878D82A}">
                    <a16:rowId xmlns:a16="http://schemas.microsoft.com/office/drawing/2014/main" val="10005"/>
                  </a:ext>
                </a:extLst>
              </a:tr>
            </a:tbl>
          </a:graphicData>
        </a:graphic>
      </p:graphicFrame>
      <p:pic>
        <p:nvPicPr>
          <p:cNvPr id="526" name="Google Shape;526;p75"/>
          <p:cNvPicPr preferRelativeResize="0"/>
          <p:nvPr/>
        </p:nvPicPr>
        <p:blipFill rotWithShape="1">
          <a:blip r:embed="rId3">
            <a:alphaModFix/>
          </a:blip>
          <a:srcRect/>
          <a:stretch/>
        </p:blipFill>
        <p:spPr>
          <a:xfrm>
            <a:off x="2756676" y="5499067"/>
            <a:ext cx="1574348" cy="1131574"/>
          </a:xfrm>
          <a:prstGeom prst="rect">
            <a:avLst/>
          </a:prstGeom>
          <a:noFill/>
          <a:ln>
            <a:noFill/>
          </a:ln>
        </p:spPr>
      </p:pic>
      <p:sp>
        <p:nvSpPr>
          <p:cNvPr id="527" name="Google Shape;527;p75"/>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38"/>
          <p:cNvPicPr preferRelativeResize="0"/>
          <p:nvPr/>
        </p:nvPicPr>
        <p:blipFill>
          <a:blip r:embed="rId3">
            <a:alphaModFix/>
          </a:blip>
          <a:stretch>
            <a:fillRect/>
          </a:stretch>
        </p:blipFill>
        <p:spPr>
          <a:xfrm>
            <a:off x="-91600" y="2842717"/>
            <a:ext cx="2493150" cy="2493150"/>
          </a:xfrm>
          <a:prstGeom prst="rect">
            <a:avLst/>
          </a:prstGeom>
          <a:noFill/>
          <a:ln>
            <a:noFill/>
          </a:ln>
        </p:spPr>
      </p:pic>
      <p:sp>
        <p:nvSpPr>
          <p:cNvPr id="200" name="Google Shape;200;p38"/>
          <p:cNvSpPr/>
          <p:nvPr/>
        </p:nvSpPr>
        <p:spPr>
          <a:xfrm>
            <a:off x="292850" y="1449600"/>
            <a:ext cx="1956300" cy="1543200"/>
          </a:xfrm>
          <a:prstGeom prst="wedgeRectCallout">
            <a:avLst>
              <a:gd name="adj1" fmla="val -20833"/>
              <a:gd name="adj2" fmla="val 625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300"/>
              <a:buFont typeface="Arial"/>
              <a:buNone/>
            </a:pPr>
            <a:r>
              <a:rPr lang="en-US" sz="1200">
                <a:solidFill>
                  <a:schemeClr val="dk1"/>
                </a:solidFill>
                <a:latin typeface="Patrick Hand SC"/>
                <a:ea typeface="Patrick Hand SC"/>
                <a:cs typeface="Patrick Hand SC"/>
                <a:sym typeface="Patrick Hand SC"/>
              </a:rPr>
              <a:t>I want to continue my status of NBCT. I feel that teachers need to always be learning and evaluating themselves. How can I help my students grow as learners?</a:t>
            </a:r>
            <a:endParaRPr sz="1200"/>
          </a:p>
        </p:txBody>
      </p:sp>
      <p:pic>
        <p:nvPicPr>
          <p:cNvPr id="201" name="Google Shape;201;p38"/>
          <p:cNvPicPr preferRelativeResize="0"/>
          <p:nvPr/>
        </p:nvPicPr>
        <p:blipFill>
          <a:blip r:embed="rId3">
            <a:alphaModFix/>
          </a:blip>
          <a:stretch>
            <a:fillRect/>
          </a:stretch>
        </p:blipFill>
        <p:spPr>
          <a:xfrm>
            <a:off x="1569625" y="3676317"/>
            <a:ext cx="2493150" cy="2493150"/>
          </a:xfrm>
          <a:prstGeom prst="rect">
            <a:avLst/>
          </a:prstGeom>
          <a:noFill/>
          <a:ln>
            <a:noFill/>
          </a:ln>
        </p:spPr>
      </p:pic>
      <p:sp>
        <p:nvSpPr>
          <p:cNvPr id="202" name="Google Shape;202;p38"/>
          <p:cNvSpPr/>
          <p:nvPr/>
        </p:nvSpPr>
        <p:spPr>
          <a:xfrm>
            <a:off x="2400850" y="2083733"/>
            <a:ext cx="2266200" cy="1838400"/>
          </a:xfrm>
          <a:prstGeom prst="wedgeEllipseCallout">
            <a:avLst>
              <a:gd name="adj1" fmla="val -20833"/>
              <a:gd name="adj2" fmla="val 625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600"/>
              <a:buFont typeface="Arial"/>
              <a:buNone/>
            </a:pPr>
            <a:r>
              <a:rPr lang="en-US" i="1">
                <a:solidFill>
                  <a:srgbClr val="222A35"/>
                </a:solidFill>
                <a:latin typeface="Spectral"/>
                <a:ea typeface="Spectral"/>
                <a:cs typeface="Spectral"/>
                <a:sym typeface="Spectral"/>
              </a:rPr>
              <a:t>The process is manageable and worthwhile…will help me grow as teacher and professional.</a:t>
            </a:r>
            <a:endParaRPr/>
          </a:p>
        </p:txBody>
      </p:sp>
      <p:pic>
        <p:nvPicPr>
          <p:cNvPr id="203" name="Google Shape;203;p38"/>
          <p:cNvPicPr preferRelativeResize="0"/>
          <p:nvPr/>
        </p:nvPicPr>
        <p:blipFill>
          <a:blip r:embed="rId3">
            <a:alphaModFix/>
          </a:blip>
          <a:stretch>
            <a:fillRect/>
          </a:stretch>
        </p:blipFill>
        <p:spPr>
          <a:xfrm>
            <a:off x="4250950" y="3312517"/>
            <a:ext cx="2493150" cy="2493150"/>
          </a:xfrm>
          <a:prstGeom prst="rect">
            <a:avLst/>
          </a:prstGeom>
          <a:noFill/>
          <a:ln>
            <a:noFill/>
          </a:ln>
        </p:spPr>
      </p:pic>
      <p:sp>
        <p:nvSpPr>
          <p:cNvPr id="204" name="Google Shape;204;p38"/>
          <p:cNvSpPr/>
          <p:nvPr/>
        </p:nvSpPr>
        <p:spPr>
          <a:xfrm>
            <a:off x="4912525" y="2089867"/>
            <a:ext cx="1899300" cy="1380300"/>
          </a:xfrm>
          <a:prstGeom prst="wedgeRoundRectCallout">
            <a:avLst>
              <a:gd name="adj1" fmla="val -20833"/>
              <a:gd name="adj2" fmla="val 62500"/>
              <a:gd name="adj3" fmla="val 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600"/>
              <a:buFont typeface="Arial"/>
              <a:buNone/>
            </a:pPr>
            <a:r>
              <a:rPr lang="en-US" sz="1150" i="1">
                <a:solidFill>
                  <a:srgbClr val="222A35"/>
                </a:solidFill>
                <a:latin typeface="Consolas"/>
                <a:ea typeface="Consolas"/>
                <a:cs typeface="Consolas"/>
                <a:sym typeface="Consolas"/>
              </a:rPr>
              <a:t>I believe MOC will help me focus on my teaching and my classroom and refine my processes.</a:t>
            </a:r>
            <a:endParaRPr sz="1150">
              <a:latin typeface="Consolas"/>
              <a:ea typeface="Consolas"/>
              <a:cs typeface="Consolas"/>
              <a:sym typeface="Consolas"/>
            </a:endParaRPr>
          </a:p>
        </p:txBody>
      </p:sp>
      <p:pic>
        <p:nvPicPr>
          <p:cNvPr id="205" name="Google Shape;205;p38"/>
          <p:cNvPicPr preferRelativeResize="0"/>
          <p:nvPr/>
        </p:nvPicPr>
        <p:blipFill>
          <a:blip r:embed="rId3">
            <a:alphaModFix/>
          </a:blip>
          <a:stretch>
            <a:fillRect/>
          </a:stretch>
        </p:blipFill>
        <p:spPr>
          <a:xfrm>
            <a:off x="6597400" y="3156467"/>
            <a:ext cx="2423751" cy="2423724"/>
          </a:xfrm>
          <a:prstGeom prst="rect">
            <a:avLst/>
          </a:prstGeom>
          <a:noFill/>
          <a:ln>
            <a:noFill/>
          </a:ln>
        </p:spPr>
      </p:pic>
      <p:sp>
        <p:nvSpPr>
          <p:cNvPr id="206" name="Google Shape;206;p38"/>
          <p:cNvSpPr/>
          <p:nvPr/>
        </p:nvSpPr>
        <p:spPr>
          <a:xfrm>
            <a:off x="7080675" y="969600"/>
            <a:ext cx="1956300" cy="2163900"/>
          </a:xfrm>
          <a:prstGeom prst="cloudCallout">
            <a:avLst>
              <a:gd name="adj1" fmla="val -20833"/>
              <a:gd name="adj2" fmla="val 62500"/>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600"/>
              <a:buFont typeface="Arial"/>
              <a:buNone/>
            </a:pPr>
            <a:r>
              <a:rPr lang="en-US" i="1">
                <a:solidFill>
                  <a:srgbClr val="222A35"/>
                </a:solidFill>
                <a:latin typeface="Caveat"/>
                <a:ea typeface="Caveat"/>
                <a:cs typeface="Caveat"/>
                <a:sym typeface="Caveat"/>
              </a:rPr>
              <a:t>A 50-hour time commitment isn’t too bad, and the cost is lower than the renewal was.</a:t>
            </a:r>
            <a:endParaRPr/>
          </a:p>
        </p:txBody>
      </p:sp>
      <p:sp>
        <p:nvSpPr>
          <p:cNvPr id="207" name="Google Shape;207;p38"/>
          <p:cNvSpPr txBox="1">
            <a:spLocks noGrp="1"/>
          </p:cNvSpPr>
          <p:nvPr>
            <p:ph type="sldNum" idx="4294967295"/>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208" name="Google Shape;208;p38"/>
          <p:cNvSpPr txBox="1">
            <a:spLocks noGrp="1"/>
          </p:cNvSpPr>
          <p:nvPr>
            <p:ph type="title"/>
          </p:nvPr>
        </p:nvSpPr>
        <p:spPr>
          <a:xfrm>
            <a:off x="1191300" y="123200"/>
            <a:ext cx="6761400" cy="1021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000"/>
              <a:buNone/>
            </a:pPr>
            <a:r>
              <a:rPr lang="en-US" sz="3600" b="1"/>
              <a:t>What are your peers saying?</a:t>
            </a:r>
            <a:endParaRPr sz="3600" b="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6"/>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US" sz="4000" b="1"/>
              <a:t>Submission</a:t>
            </a:r>
            <a:endParaRPr sz="4000" b="1"/>
          </a:p>
        </p:txBody>
      </p:sp>
      <p:sp>
        <p:nvSpPr>
          <p:cNvPr id="533" name="Google Shape;533;p7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39</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7"/>
          <p:cNvSpPr txBox="1"/>
          <p:nvPr/>
        </p:nvSpPr>
        <p:spPr>
          <a:xfrm>
            <a:off x="4483500" y="4541667"/>
            <a:ext cx="2222700" cy="10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Condensed Light"/>
              <a:ea typeface="Roboto Condensed Light"/>
              <a:cs typeface="Roboto Condensed Light"/>
              <a:sym typeface="Roboto Condensed Light"/>
            </a:endParaRPr>
          </a:p>
        </p:txBody>
      </p:sp>
      <p:sp>
        <p:nvSpPr>
          <p:cNvPr id="539" name="Google Shape;539;p77"/>
          <p:cNvSpPr txBox="1"/>
          <p:nvPr/>
        </p:nvSpPr>
        <p:spPr>
          <a:xfrm>
            <a:off x="4119350" y="2690600"/>
            <a:ext cx="2397900" cy="2053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Condensed"/>
                <a:ea typeface="Roboto Condensed"/>
                <a:cs typeface="Roboto Condensed"/>
                <a:sym typeface="Roboto Condensed"/>
              </a:rPr>
              <a:t>Component 2</a:t>
            </a:r>
            <a:endParaRPr sz="2000" b="1" i="0" u="none" strike="noStrike" cap="none">
              <a:solidFill>
                <a:srgbClr val="FFFFFF"/>
              </a:solidFill>
              <a:latin typeface="Roboto Condensed"/>
              <a:ea typeface="Roboto Condensed"/>
              <a:cs typeface="Roboto Condensed"/>
              <a:sym typeface="Roboto Condensed"/>
            </a:endParaRPr>
          </a:p>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Condensed Light"/>
              <a:ea typeface="Roboto Condensed Light"/>
              <a:cs typeface="Roboto Condensed Light"/>
              <a:sym typeface="Roboto Condensed Light"/>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Condensed Light"/>
                <a:ea typeface="Roboto Condensed Light"/>
                <a:cs typeface="Roboto Condensed Light"/>
                <a:sym typeface="Roboto Condensed Light"/>
              </a:rPr>
              <a:t>Written Commentary (up to 5 pages) </a:t>
            </a:r>
            <a:endParaRPr sz="1400" b="0" i="0" u="none" strike="noStrike" cap="none">
              <a:solidFill>
                <a:srgbClr val="FFFFFF"/>
              </a:solidFill>
              <a:latin typeface="Roboto Condensed Light"/>
              <a:ea typeface="Roboto Condensed Light"/>
              <a:cs typeface="Roboto Condensed Light"/>
              <a:sym typeface="Roboto Condensed Light"/>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Condensed Light"/>
                <a:ea typeface="Roboto Condensed Light"/>
                <a:cs typeface="Roboto Condensed Light"/>
                <a:sym typeface="Roboto Condensed Light"/>
              </a:rPr>
              <a:t>  + </a:t>
            </a:r>
            <a:endParaRPr sz="1400" b="0" i="0" u="none" strike="noStrike" cap="none">
              <a:solidFill>
                <a:srgbClr val="FFFFFF"/>
              </a:solidFill>
              <a:latin typeface="Roboto Condensed Light"/>
              <a:ea typeface="Roboto Condensed Light"/>
              <a:cs typeface="Roboto Condensed Light"/>
              <a:sym typeface="Roboto Condensed Light"/>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Condensed Light"/>
                <a:ea typeface="Roboto Condensed Light"/>
                <a:cs typeface="Roboto Condensed Light"/>
                <a:sym typeface="Roboto Condensed Light"/>
              </a:rPr>
              <a:t>Video (up to 10 minutes)</a:t>
            </a:r>
            <a:endParaRPr sz="1400" b="0" i="0" u="none" strike="noStrike" cap="none">
              <a:solidFill>
                <a:srgbClr val="FFFFFF"/>
              </a:solidFill>
              <a:latin typeface="Roboto Condensed Light"/>
              <a:ea typeface="Roboto Condensed Light"/>
              <a:cs typeface="Roboto Condensed Light"/>
              <a:sym typeface="Roboto Condensed Light"/>
            </a:endParaRPr>
          </a:p>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Condensed Light"/>
              <a:ea typeface="Roboto Condensed Light"/>
              <a:cs typeface="Roboto Condensed Light"/>
              <a:sym typeface="Roboto Condensed Light"/>
            </a:endParaRPr>
          </a:p>
        </p:txBody>
      </p:sp>
      <p:sp>
        <p:nvSpPr>
          <p:cNvPr id="540" name="Google Shape;540;p77"/>
          <p:cNvSpPr txBox="1">
            <a:spLocks noGrp="1"/>
          </p:cNvSpPr>
          <p:nvPr>
            <p:ph type="body" idx="1"/>
          </p:nvPr>
        </p:nvSpPr>
        <p:spPr>
          <a:xfrm>
            <a:off x="221250" y="1170900"/>
            <a:ext cx="8701500" cy="4560000"/>
          </a:xfrm>
          <a:prstGeom prst="rect">
            <a:avLst/>
          </a:prstGeom>
          <a:noFill/>
          <a:ln>
            <a:noFill/>
          </a:ln>
        </p:spPr>
        <p:txBody>
          <a:bodyPr spcFirstLastPara="1" wrap="square" lIns="91425" tIns="91425" rIns="91425" bIns="91425" anchor="ctr" anchorCtr="0">
            <a:noAutofit/>
          </a:bodyPr>
          <a:lstStyle/>
          <a:p>
            <a:pPr marL="457200" lvl="0" indent="-361950" algn="l" rtl="0">
              <a:lnSpc>
                <a:spcPct val="100000"/>
              </a:lnSpc>
              <a:spcBef>
                <a:spcPts val="480"/>
              </a:spcBef>
              <a:spcAft>
                <a:spcPts val="0"/>
              </a:spcAft>
              <a:buClr>
                <a:schemeClr val="dk1"/>
              </a:buClr>
              <a:buSzPts val="2100"/>
              <a:buChar char="●"/>
            </a:pPr>
            <a:r>
              <a:rPr lang="en-US" sz="2100">
                <a:solidFill>
                  <a:schemeClr val="dk1"/>
                </a:solidFill>
              </a:rPr>
              <a:t>One side of an 8.5" × 11" page with 1" margins on all sides counts as 1 page toward your page count totals for your Written Commentaries.</a:t>
            </a:r>
            <a:endParaRPr sz="2100">
              <a:solidFill>
                <a:schemeClr val="dk1"/>
              </a:solidFill>
            </a:endParaRPr>
          </a:p>
          <a:p>
            <a:pPr marL="457200" lvl="0" indent="-361950" algn="l" rtl="0">
              <a:lnSpc>
                <a:spcPct val="100000"/>
              </a:lnSpc>
              <a:spcBef>
                <a:spcPts val="1000"/>
              </a:spcBef>
              <a:spcAft>
                <a:spcPts val="0"/>
              </a:spcAft>
              <a:buClr>
                <a:schemeClr val="dk1"/>
              </a:buClr>
              <a:buSzPts val="2100"/>
              <a:buChar char="●"/>
            </a:pPr>
            <a:r>
              <a:rPr lang="en-US" sz="2100">
                <a:solidFill>
                  <a:schemeClr val="dk1"/>
                </a:solidFill>
              </a:rPr>
              <a:t>Use 11-point Arial font. You may use bold or italic to emphasize headings, words, and phrases in the body of your text.</a:t>
            </a:r>
            <a:endParaRPr sz="2100">
              <a:solidFill>
                <a:schemeClr val="dk1"/>
              </a:solidFill>
            </a:endParaRPr>
          </a:p>
          <a:p>
            <a:pPr marL="457200" lvl="0" indent="-361950" algn="l" rtl="0">
              <a:lnSpc>
                <a:spcPct val="100000"/>
              </a:lnSpc>
              <a:spcBef>
                <a:spcPts val="1000"/>
              </a:spcBef>
              <a:spcAft>
                <a:spcPts val="0"/>
              </a:spcAft>
              <a:buClr>
                <a:schemeClr val="dk1"/>
              </a:buClr>
              <a:buSzPts val="2100"/>
              <a:buChar char="●"/>
            </a:pPr>
            <a:r>
              <a:rPr lang="en-US" sz="2100">
                <a:solidFill>
                  <a:schemeClr val="dk1"/>
                </a:solidFill>
              </a:rPr>
              <a:t>Double space your text. </a:t>
            </a:r>
            <a:endParaRPr sz="2100">
              <a:solidFill>
                <a:schemeClr val="dk1"/>
              </a:solidFill>
            </a:endParaRPr>
          </a:p>
          <a:p>
            <a:pPr marL="457200" lvl="0" indent="-361950" algn="l" rtl="0">
              <a:lnSpc>
                <a:spcPct val="100000"/>
              </a:lnSpc>
              <a:spcBef>
                <a:spcPts val="1000"/>
              </a:spcBef>
              <a:spcAft>
                <a:spcPts val="0"/>
              </a:spcAft>
              <a:buClr>
                <a:schemeClr val="dk1"/>
              </a:buClr>
              <a:buSzPts val="2100"/>
              <a:buChar char="●"/>
            </a:pPr>
            <a:r>
              <a:rPr lang="en-US" sz="2100">
                <a:solidFill>
                  <a:schemeClr val="dk1"/>
                </a:solidFill>
              </a:rPr>
              <a:t>If you use an acronym or an abbreviation in your Written Commentary, spell out the first occurrence.</a:t>
            </a:r>
            <a:endParaRPr sz="2100">
              <a:solidFill>
                <a:schemeClr val="dk1"/>
              </a:solidFill>
            </a:endParaRPr>
          </a:p>
          <a:p>
            <a:pPr marL="914400" lvl="1" indent="-361950" algn="l" rtl="0">
              <a:lnSpc>
                <a:spcPct val="100000"/>
              </a:lnSpc>
              <a:spcBef>
                <a:spcPts val="1000"/>
              </a:spcBef>
              <a:spcAft>
                <a:spcPts val="0"/>
              </a:spcAft>
              <a:buClr>
                <a:schemeClr val="dk1"/>
              </a:buClr>
              <a:buSzPts val="2100"/>
              <a:buChar char="○"/>
            </a:pPr>
            <a:r>
              <a:rPr lang="en-US" sz="2100">
                <a:solidFill>
                  <a:schemeClr val="dk1"/>
                </a:solidFill>
              </a:rPr>
              <a:t>Limit use of acronyms and abbreviations to those that are broadly known and commonly used, or are field-specific and generally known within the field.</a:t>
            </a:r>
            <a:endParaRPr sz="2100">
              <a:solidFill>
                <a:schemeClr val="dk1"/>
              </a:solidFill>
            </a:endParaRPr>
          </a:p>
          <a:p>
            <a:pPr marL="457200" lvl="0" indent="-361950" algn="l" rtl="0">
              <a:lnSpc>
                <a:spcPct val="100000"/>
              </a:lnSpc>
              <a:spcBef>
                <a:spcPts val="1000"/>
              </a:spcBef>
              <a:spcAft>
                <a:spcPts val="0"/>
              </a:spcAft>
              <a:buClr>
                <a:schemeClr val="dk1"/>
              </a:buClr>
              <a:buSzPts val="2100"/>
              <a:buChar char="●"/>
            </a:pPr>
            <a:r>
              <a:rPr lang="en-US" sz="2100">
                <a:solidFill>
                  <a:schemeClr val="dk1"/>
                </a:solidFill>
              </a:rPr>
              <a:t>Materials will be submitted electronically as a Microsoft Word, Open Office, or PDF file.</a:t>
            </a:r>
            <a:endParaRPr sz="2100">
              <a:solidFill>
                <a:srgbClr val="000000"/>
              </a:solidFill>
            </a:endParaRPr>
          </a:p>
        </p:txBody>
      </p:sp>
      <p:sp>
        <p:nvSpPr>
          <p:cNvPr id="541" name="Google Shape;541;p7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40</a:t>
            </a:fld>
            <a:endParaRPr/>
          </a:p>
        </p:txBody>
      </p:sp>
      <p:sp>
        <p:nvSpPr>
          <p:cNvPr id="542" name="Google Shape;542;p77"/>
          <p:cNvSpPr txBox="1">
            <a:spLocks noGrp="1"/>
          </p:cNvSpPr>
          <p:nvPr>
            <p:ph type="title"/>
          </p:nvPr>
        </p:nvSpPr>
        <p:spPr>
          <a:xfrm>
            <a:off x="1061543" y="246591"/>
            <a:ext cx="7020900" cy="1000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3600" b="1"/>
              <a:t>Format</a:t>
            </a:r>
            <a:endParaRPr sz="3600" b="1"/>
          </a:p>
        </p:txBody>
      </p:sp>
      <p:sp>
        <p:nvSpPr>
          <p:cNvPr id="543" name="Google Shape;543;p77"/>
          <p:cNvSpPr txBox="1"/>
          <p:nvPr/>
        </p:nvSpPr>
        <p:spPr>
          <a:xfrm>
            <a:off x="305175" y="6306200"/>
            <a:ext cx="3452700" cy="4257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MOC Instructions, pages 19, 25, 28-29</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78"/>
          <p:cNvSpPr txBox="1"/>
          <p:nvPr/>
        </p:nvSpPr>
        <p:spPr>
          <a:xfrm>
            <a:off x="4483500" y="4541667"/>
            <a:ext cx="2222700" cy="102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Condensed Light"/>
              <a:ea typeface="Roboto Condensed Light"/>
              <a:cs typeface="Roboto Condensed Light"/>
              <a:sym typeface="Roboto Condensed Light"/>
            </a:endParaRPr>
          </a:p>
        </p:txBody>
      </p:sp>
      <p:sp>
        <p:nvSpPr>
          <p:cNvPr id="549" name="Google Shape;549;p78"/>
          <p:cNvSpPr txBox="1"/>
          <p:nvPr/>
        </p:nvSpPr>
        <p:spPr>
          <a:xfrm>
            <a:off x="4119350" y="2690600"/>
            <a:ext cx="2397900" cy="2053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FFFFFF"/>
                </a:solidFill>
                <a:latin typeface="Roboto Condensed"/>
                <a:ea typeface="Roboto Condensed"/>
                <a:cs typeface="Roboto Condensed"/>
                <a:sym typeface="Roboto Condensed"/>
              </a:rPr>
              <a:t>Component 2</a:t>
            </a:r>
            <a:endParaRPr sz="2000" b="1" i="0" u="none" strike="noStrike" cap="none">
              <a:solidFill>
                <a:srgbClr val="FFFFFF"/>
              </a:solidFill>
              <a:latin typeface="Roboto Condensed"/>
              <a:ea typeface="Roboto Condensed"/>
              <a:cs typeface="Roboto Condensed"/>
              <a:sym typeface="Roboto Condensed"/>
            </a:endParaRPr>
          </a:p>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Condensed Light"/>
              <a:ea typeface="Roboto Condensed Light"/>
              <a:cs typeface="Roboto Condensed Light"/>
              <a:sym typeface="Roboto Condensed Light"/>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Condensed Light"/>
                <a:ea typeface="Roboto Condensed Light"/>
                <a:cs typeface="Roboto Condensed Light"/>
                <a:sym typeface="Roboto Condensed Light"/>
              </a:rPr>
              <a:t>Written Commentary (up to 5 pages) </a:t>
            </a:r>
            <a:endParaRPr sz="1400" b="0" i="0" u="none" strike="noStrike" cap="none">
              <a:solidFill>
                <a:srgbClr val="FFFFFF"/>
              </a:solidFill>
              <a:latin typeface="Roboto Condensed Light"/>
              <a:ea typeface="Roboto Condensed Light"/>
              <a:cs typeface="Roboto Condensed Light"/>
              <a:sym typeface="Roboto Condensed Light"/>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Condensed Light"/>
                <a:ea typeface="Roboto Condensed Light"/>
                <a:cs typeface="Roboto Condensed Light"/>
                <a:sym typeface="Roboto Condensed Light"/>
              </a:rPr>
              <a:t>  + </a:t>
            </a:r>
            <a:endParaRPr sz="1400" b="0" i="0" u="none" strike="noStrike" cap="none">
              <a:solidFill>
                <a:srgbClr val="FFFFFF"/>
              </a:solidFill>
              <a:latin typeface="Roboto Condensed Light"/>
              <a:ea typeface="Roboto Condensed Light"/>
              <a:cs typeface="Roboto Condensed Light"/>
              <a:sym typeface="Roboto Condensed Light"/>
            </a:endParaRPr>
          </a:p>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Condensed Light"/>
                <a:ea typeface="Roboto Condensed Light"/>
                <a:cs typeface="Roboto Condensed Light"/>
                <a:sym typeface="Roboto Condensed Light"/>
              </a:rPr>
              <a:t>Video (up to 10 minutes)</a:t>
            </a:r>
            <a:endParaRPr sz="1400" b="0" i="0" u="none" strike="noStrike" cap="none">
              <a:solidFill>
                <a:srgbClr val="FFFFFF"/>
              </a:solidFill>
              <a:latin typeface="Roboto Condensed Light"/>
              <a:ea typeface="Roboto Condensed Light"/>
              <a:cs typeface="Roboto Condensed Light"/>
              <a:sym typeface="Roboto Condensed Light"/>
            </a:endParaRPr>
          </a:p>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Condensed Light"/>
              <a:ea typeface="Roboto Condensed Light"/>
              <a:cs typeface="Roboto Condensed Light"/>
              <a:sym typeface="Roboto Condensed Light"/>
            </a:endParaRPr>
          </a:p>
        </p:txBody>
      </p:sp>
      <p:sp>
        <p:nvSpPr>
          <p:cNvPr id="550" name="Google Shape;550;p78"/>
          <p:cNvSpPr txBox="1">
            <a:spLocks noGrp="1"/>
          </p:cNvSpPr>
          <p:nvPr>
            <p:ph type="body" idx="1"/>
          </p:nvPr>
        </p:nvSpPr>
        <p:spPr>
          <a:xfrm>
            <a:off x="481650" y="1414254"/>
            <a:ext cx="8180700" cy="4560000"/>
          </a:xfrm>
          <a:prstGeom prst="rect">
            <a:avLst/>
          </a:prstGeom>
          <a:noFill/>
          <a:ln>
            <a:noFill/>
          </a:ln>
        </p:spPr>
        <p:txBody>
          <a:bodyPr spcFirstLastPara="1" wrap="square" lIns="91425" tIns="91425" rIns="91425" bIns="91425" anchor="t" anchorCtr="0">
            <a:noAutofit/>
          </a:bodyPr>
          <a:lstStyle/>
          <a:p>
            <a:pPr marL="457200" lvl="0" indent="-361950" algn="l" rtl="0">
              <a:lnSpc>
                <a:spcPct val="100000"/>
              </a:lnSpc>
              <a:spcBef>
                <a:spcPts val="480"/>
              </a:spcBef>
              <a:spcAft>
                <a:spcPts val="0"/>
              </a:spcAft>
              <a:buClr>
                <a:schemeClr val="dk1"/>
              </a:buClr>
              <a:buSzPts val="2100"/>
              <a:buChar char="•"/>
            </a:pPr>
            <a:r>
              <a:rPr lang="en-US" sz="2100">
                <a:solidFill>
                  <a:schemeClr val="dk1"/>
                </a:solidFill>
              </a:rPr>
              <a:t>Remove student and adult last names.  </a:t>
            </a:r>
            <a:endParaRPr sz="2100">
              <a:solidFill>
                <a:schemeClr val="dk1"/>
              </a:solidFill>
            </a:endParaRPr>
          </a:p>
          <a:p>
            <a:pPr marL="457200" lvl="0" indent="-361950" algn="l" rtl="0">
              <a:lnSpc>
                <a:spcPct val="100000"/>
              </a:lnSpc>
              <a:spcBef>
                <a:spcPts val="1000"/>
              </a:spcBef>
              <a:spcAft>
                <a:spcPts val="0"/>
              </a:spcAft>
              <a:buClr>
                <a:schemeClr val="dk1"/>
              </a:buClr>
              <a:buSzPts val="2100"/>
              <a:buChar char="•"/>
            </a:pPr>
            <a:r>
              <a:rPr lang="en-US" sz="2100">
                <a:solidFill>
                  <a:schemeClr val="dk1"/>
                </a:solidFill>
              </a:rPr>
              <a:t>First names or “Ms. S.” are acceptable.</a:t>
            </a:r>
            <a:endParaRPr sz="2100">
              <a:solidFill>
                <a:schemeClr val="dk1"/>
              </a:solidFill>
            </a:endParaRPr>
          </a:p>
          <a:p>
            <a:pPr marL="457200" lvl="0" indent="-361950" algn="l" rtl="0">
              <a:lnSpc>
                <a:spcPct val="100000"/>
              </a:lnSpc>
              <a:spcBef>
                <a:spcPts val="1000"/>
              </a:spcBef>
              <a:spcAft>
                <a:spcPts val="1000"/>
              </a:spcAft>
              <a:buClr>
                <a:schemeClr val="dk1"/>
              </a:buClr>
              <a:buSzPts val="2100"/>
              <a:buChar char="•"/>
            </a:pPr>
            <a:r>
              <a:rPr lang="en-US" sz="2100">
                <a:solidFill>
                  <a:schemeClr val="dk1"/>
                </a:solidFill>
              </a:rPr>
              <a:t>If you are working on MOC during the pandemic, please visit the </a:t>
            </a:r>
            <a:r>
              <a:rPr lang="en-US" sz="2100" u="sng">
                <a:solidFill>
                  <a:schemeClr val="hlink"/>
                </a:solidFill>
                <a:hlinkClick r:id="rId3"/>
              </a:rPr>
              <a:t>National Board COVID page</a:t>
            </a:r>
            <a:r>
              <a:rPr lang="en-US" sz="2100">
                <a:solidFill>
                  <a:schemeClr val="dk1"/>
                </a:solidFill>
              </a:rPr>
              <a:t> for additional details on anonymity. </a:t>
            </a:r>
            <a:endParaRPr sz="2100">
              <a:solidFill>
                <a:schemeClr val="dk1"/>
              </a:solidFill>
            </a:endParaRPr>
          </a:p>
        </p:txBody>
      </p:sp>
      <p:sp>
        <p:nvSpPr>
          <p:cNvPr id="551" name="Google Shape;551;p7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41</a:t>
            </a:fld>
            <a:endParaRPr/>
          </a:p>
        </p:txBody>
      </p:sp>
      <p:sp>
        <p:nvSpPr>
          <p:cNvPr id="552" name="Google Shape;552;p78"/>
          <p:cNvSpPr txBox="1">
            <a:spLocks noGrp="1"/>
          </p:cNvSpPr>
          <p:nvPr>
            <p:ph type="title"/>
          </p:nvPr>
        </p:nvSpPr>
        <p:spPr>
          <a:xfrm>
            <a:off x="1061543" y="398991"/>
            <a:ext cx="7020900" cy="10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2800"/>
              <a:buFont typeface="Arial"/>
              <a:buNone/>
            </a:pPr>
            <a:r>
              <a:rPr lang="en-US" sz="3600" b="1"/>
              <a:t>Anonymity</a:t>
            </a:r>
            <a:endParaRPr sz="3600" b="1"/>
          </a:p>
        </p:txBody>
      </p:sp>
      <p:sp>
        <p:nvSpPr>
          <p:cNvPr id="553" name="Google Shape;553;p78"/>
          <p:cNvSpPr txBox="1"/>
          <p:nvPr/>
        </p:nvSpPr>
        <p:spPr>
          <a:xfrm>
            <a:off x="305175" y="6306200"/>
            <a:ext cx="3760200" cy="4257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MOC Instructions, pages 10-11, 19, 23, 25</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42</a:t>
            </a:fld>
            <a:endParaRPr/>
          </a:p>
        </p:txBody>
      </p:sp>
      <p:sp>
        <p:nvSpPr>
          <p:cNvPr id="559" name="Google Shape;559;p7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sz="2100">
              <a:solidFill>
                <a:srgbClr val="000000"/>
              </a:solidFill>
            </a:endParaRPr>
          </a:p>
          <a:p>
            <a:pPr marL="0" lvl="0" indent="0" algn="l" rtl="0">
              <a:spcBef>
                <a:spcPts val="480"/>
              </a:spcBef>
              <a:spcAft>
                <a:spcPts val="0"/>
              </a:spcAft>
              <a:buNone/>
            </a:pPr>
            <a:endParaRPr sz="2100">
              <a:solidFill>
                <a:srgbClr val="000000"/>
              </a:solidFill>
            </a:endParaRPr>
          </a:p>
        </p:txBody>
      </p:sp>
      <p:sp>
        <p:nvSpPr>
          <p:cNvPr id="560" name="Google Shape;560;p79"/>
          <p:cNvSpPr txBox="1">
            <a:spLocks noGrp="1"/>
          </p:cNvSpPr>
          <p:nvPr>
            <p:ph type="title"/>
          </p:nvPr>
        </p:nvSpPr>
        <p:spPr>
          <a:xfrm>
            <a:off x="1061543" y="322791"/>
            <a:ext cx="7020900" cy="1000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3600" b="1"/>
              <a:t>Checklists</a:t>
            </a:r>
            <a:endParaRPr sz="3600" b="1"/>
          </a:p>
        </p:txBody>
      </p:sp>
      <p:sp>
        <p:nvSpPr>
          <p:cNvPr id="561" name="Google Shape;561;p79"/>
          <p:cNvSpPr txBox="1"/>
          <p:nvPr/>
        </p:nvSpPr>
        <p:spPr>
          <a:xfrm>
            <a:off x="305175" y="6306200"/>
            <a:ext cx="2837700" cy="425700"/>
          </a:xfrm>
          <a:prstGeom prst="rect">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t>MOC Instructions, pages 26-27</a:t>
            </a:r>
            <a:endParaRPr/>
          </a:p>
        </p:txBody>
      </p:sp>
      <p:pic>
        <p:nvPicPr>
          <p:cNvPr id="562" name="Google Shape;562;p79"/>
          <p:cNvPicPr preferRelativeResize="0"/>
          <p:nvPr/>
        </p:nvPicPr>
        <p:blipFill>
          <a:blip r:embed="rId3">
            <a:alphaModFix/>
          </a:blip>
          <a:stretch>
            <a:fillRect/>
          </a:stretch>
        </p:blipFill>
        <p:spPr>
          <a:xfrm>
            <a:off x="889137" y="1247101"/>
            <a:ext cx="7365726" cy="419885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8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43</a:t>
            </a:fld>
            <a:endParaRPr/>
          </a:p>
        </p:txBody>
      </p:sp>
      <p:pic>
        <p:nvPicPr>
          <p:cNvPr id="568" name="Google Shape;568;p80"/>
          <p:cNvPicPr preferRelativeResize="0"/>
          <p:nvPr/>
        </p:nvPicPr>
        <p:blipFill>
          <a:blip r:embed="rId3">
            <a:alphaModFix/>
          </a:blip>
          <a:stretch>
            <a:fillRect/>
          </a:stretch>
        </p:blipFill>
        <p:spPr>
          <a:xfrm>
            <a:off x="848150" y="1047800"/>
            <a:ext cx="7447700" cy="5517701"/>
          </a:xfrm>
          <a:prstGeom prst="rect">
            <a:avLst/>
          </a:prstGeom>
          <a:noFill/>
          <a:ln>
            <a:noFill/>
          </a:ln>
        </p:spPr>
      </p:pic>
      <p:sp>
        <p:nvSpPr>
          <p:cNvPr id="569" name="Google Shape;569;p80"/>
          <p:cNvSpPr txBox="1">
            <a:spLocks noGrp="1"/>
          </p:cNvSpPr>
          <p:nvPr>
            <p:ph type="title" idx="4294967295"/>
          </p:nvPr>
        </p:nvSpPr>
        <p:spPr>
          <a:xfrm>
            <a:off x="1061543" y="322791"/>
            <a:ext cx="7020900" cy="1000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3600" b="1"/>
              <a:t>Online Submission Platform</a:t>
            </a:r>
            <a:endParaRPr sz="3600"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8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3600" b="1">
                <a:solidFill>
                  <a:schemeClr val="dk1"/>
                </a:solidFill>
              </a:rPr>
              <a:t>COVID-19 Considerations</a:t>
            </a:r>
            <a:endParaRPr>
              <a:solidFill>
                <a:schemeClr val="dk1"/>
              </a:solidFill>
            </a:endParaRPr>
          </a:p>
          <a:p>
            <a:pPr marL="0" lvl="0" indent="0" algn="ctr" rtl="0">
              <a:lnSpc>
                <a:spcPct val="100000"/>
              </a:lnSpc>
              <a:spcBef>
                <a:spcPts val="0"/>
              </a:spcBef>
              <a:spcAft>
                <a:spcPts val="0"/>
              </a:spcAft>
              <a:buSzPts val="1400"/>
              <a:buNone/>
            </a:pPr>
            <a:endParaRPr sz="3600" b="1"/>
          </a:p>
        </p:txBody>
      </p:sp>
      <p:sp>
        <p:nvSpPr>
          <p:cNvPr id="575" name="Google Shape;575;p81"/>
          <p:cNvSpPr txBox="1">
            <a:spLocks noGrp="1"/>
          </p:cNvSpPr>
          <p:nvPr>
            <p:ph type="body" idx="1"/>
          </p:nvPr>
        </p:nvSpPr>
        <p:spPr>
          <a:xfrm>
            <a:off x="436025" y="1536633"/>
            <a:ext cx="8520600" cy="455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200" b="1">
                <a:solidFill>
                  <a:schemeClr val="dk1"/>
                </a:solidFill>
                <a:highlight>
                  <a:schemeClr val="lt1"/>
                </a:highlight>
              </a:rPr>
              <a:t>Video</a:t>
            </a:r>
            <a:endParaRPr sz="2200" b="1">
              <a:solidFill>
                <a:schemeClr val="dk1"/>
              </a:solidFill>
              <a:highlight>
                <a:schemeClr val="lt1"/>
              </a:highlight>
            </a:endParaRPr>
          </a:p>
          <a:p>
            <a:pPr marL="457200" lvl="0" indent="-368300" algn="l" rtl="0">
              <a:lnSpc>
                <a:spcPct val="90000"/>
              </a:lnSpc>
              <a:spcBef>
                <a:spcPts val="1000"/>
              </a:spcBef>
              <a:spcAft>
                <a:spcPts val="0"/>
              </a:spcAft>
              <a:buSzPts val="2200"/>
              <a:buChar char="•"/>
            </a:pPr>
            <a:r>
              <a:rPr lang="en-US" sz="2200">
                <a:solidFill>
                  <a:schemeClr val="dk1"/>
                </a:solidFill>
                <a:highlight>
                  <a:schemeClr val="lt1"/>
                </a:highlight>
              </a:rPr>
              <a:t>Videos of virtual classrooms are allowed</a:t>
            </a:r>
            <a:endParaRPr sz="2200">
              <a:solidFill>
                <a:schemeClr val="dk1"/>
              </a:solidFill>
              <a:highlight>
                <a:schemeClr val="lt1"/>
              </a:highlight>
            </a:endParaRPr>
          </a:p>
          <a:p>
            <a:pPr marL="457200" lvl="0" indent="-368300" algn="l" rtl="0">
              <a:lnSpc>
                <a:spcPct val="90000"/>
              </a:lnSpc>
              <a:spcBef>
                <a:spcPts val="0"/>
              </a:spcBef>
              <a:spcAft>
                <a:spcPts val="0"/>
              </a:spcAft>
              <a:buSzPts val="2200"/>
              <a:buChar char="•"/>
            </a:pPr>
            <a:r>
              <a:rPr lang="en-US" sz="2200">
                <a:solidFill>
                  <a:schemeClr val="dk1"/>
                </a:solidFill>
                <a:highlight>
                  <a:schemeClr val="lt1"/>
                </a:highlight>
              </a:rPr>
              <a:t>Videos of virtual classrooms can be split screen recording or videoed with a camera that captures the teacher at the computer with students on the screen. </a:t>
            </a:r>
            <a:endParaRPr sz="2200">
              <a:solidFill>
                <a:schemeClr val="dk1"/>
              </a:solidFill>
              <a:highlight>
                <a:schemeClr val="lt1"/>
              </a:highlight>
            </a:endParaRPr>
          </a:p>
          <a:p>
            <a:pPr marL="457200" lvl="0" indent="-368300" algn="l" rtl="0">
              <a:lnSpc>
                <a:spcPct val="90000"/>
              </a:lnSpc>
              <a:spcBef>
                <a:spcPts val="0"/>
              </a:spcBef>
              <a:spcAft>
                <a:spcPts val="0"/>
              </a:spcAft>
              <a:buSzPts val="2200"/>
              <a:buChar char="•"/>
            </a:pPr>
            <a:r>
              <a:rPr lang="en-US" sz="2200">
                <a:solidFill>
                  <a:schemeClr val="dk1"/>
                </a:solidFill>
                <a:highlight>
                  <a:schemeClr val="lt1"/>
                </a:highlight>
              </a:rPr>
              <a:t>MOC candidate must be seen and heard interacting with their students in the Component 2 video</a:t>
            </a:r>
            <a:endParaRPr sz="2200">
              <a:solidFill>
                <a:schemeClr val="dk1"/>
              </a:solidFill>
              <a:highlight>
                <a:schemeClr val="lt1"/>
              </a:highlight>
            </a:endParaRPr>
          </a:p>
          <a:p>
            <a:pPr marL="457200" lvl="0" indent="-368300" algn="l" rtl="0">
              <a:lnSpc>
                <a:spcPct val="90000"/>
              </a:lnSpc>
              <a:spcBef>
                <a:spcPts val="0"/>
              </a:spcBef>
              <a:spcAft>
                <a:spcPts val="0"/>
              </a:spcAft>
              <a:buClr>
                <a:schemeClr val="dk1"/>
              </a:buClr>
              <a:buSzPts val="2200"/>
              <a:buChar char="•"/>
            </a:pPr>
            <a:r>
              <a:rPr lang="en-US" sz="2200">
                <a:solidFill>
                  <a:schemeClr val="dk1"/>
                </a:solidFill>
                <a:highlight>
                  <a:schemeClr val="lt1"/>
                </a:highlight>
              </a:rPr>
              <a:t>Students must be seen and heard in the Component 2 video</a:t>
            </a:r>
            <a:endParaRPr sz="2200">
              <a:solidFill>
                <a:schemeClr val="dk1"/>
              </a:solidFill>
              <a:highlight>
                <a:schemeClr val="lt1"/>
              </a:highlight>
            </a:endParaRPr>
          </a:p>
          <a:p>
            <a:pPr marL="342900" lvl="0" indent="0" algn="l" rtl="0">
              <a:lnSpc>
                <a:spcPct val="90000"/>
              </a:lnSpc>
              <a:spcBef>
                <a:spcPts val="1000"/>
              </a:spcBef>
              <a:spcAft>
                <a:spcPts val="0"/>
              </a:spcAft>
              <a:buNone/>
            </a:pPr>
            <a:endParaRPr sz="2200">
              <a:solidFill>
                <a:schemeClr val="dk1"/>
              </a:solidFill>
              <a:highlight>
                <a:schemeClr val="lt1"/>
              </a:highlight>
            </a:endParaRPr>
          </a:p>
          <a:p>
            <a:pPr marL="342900" lvl="0" indent="0" algn="l" rtl="0">
              <a:lnSpc>
                <a:spcPct val="90000"/>
              </a:lnSpc>
              <a:spcBef>
                <a:spcPts val="1000"/>
              </a:spcBef>
              <a:spcAft>
                <a:spcPts val="0"/>
              </a:spcAft>
              <a:buNone/>
            </a:pPr>
            <a:endParaRPr sz="2200">
              <a:solidFill>
                <a:schemeClr val="dk1"/>
              </a:solidFill>
              <a:highlight>
                <a:schemeClr val="lt1"/>
              </a:highlight>
            </a:endParaRPr>
          </a:p>
          <a:p>
            <a:pPr marL="457200" lvl="0" indent="0" algn="l" rtl="0">
              <a:lnSpc>
                <a:spcPct val="90000"/>
              </a:lnSpc>
              <a:spcBef>
                <a:spcPts val="1000"/>
              </a:spcBef>
              <a:spcAft>
                <a:spcPts val="0"/>
              </a:spcAft>
              <a:buNone/>
            </a:pPr>
            <a:endParaRPr sz="2200">
              <a:solidFill>
                <a:schemeClr val="dk1"/>
              </a:solidFill>
              <a:highlight>
                <a:schemeClr val="lt1"/>
              </a:highlight>
            </a:endParaRPr>
          </a:p>
          <a:p>
            <a:pPr marL="457200" lvl="0" indent="0" algn="l" rtl="0">
              <a:lnSpc>
                <a:spcPct val="100000"/>
              </a:lnSpc>
              <a:spcBef>
                <a:spcPts val="480"/>
              </a:spcBef>
              <a:spcAft>
                <a:spcPts val="0"/>
              </a:spcAft>
              <a:buNone/>
            </a:pPr>
            <a:endParaRPr sz="2200"/>
          </a:p>
        </p:txBody>
      </p:sp>
      <p:sp>
        <p:nvSpPr>
          <p:cNvPr id="576" name="Google Shape;576;p81"/>
          <p:cNvSpPr txBox="1"/>
          <p:nvPr/>
        </p:nvSpPr>
        <p:spPr>
          <a:xfrm>
            <a:off x="809625" y="4514925"/>
            <a:ext cx="7723800" cy="68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u="sng">
                <a:solidFill>
                  <a:schemeClr val="hlink"/>
                </a:solidFill>
                <a:hlinkClick r:id="rId3"/>
              </a:rPr>
              <a:t>https://www.nbpts.org/covid-19/</a:t>
            </a:r>
            <a:endParaRPr sz="1800"/>
          </a:p>
          <a:p>
            <a:pPr marL="0" lvl="0" indent="0" algn="ctr" rtl="0">
              <a:spcBef>
                <a:spcPts val="0"/>
              </a:spcBef>
              <a:spcAft>
                <a:spcPts val="0"/>
              </a:spcAft>
              <a:buNone/>
            </a:pPr>
            <a:r>
              <a:rPr lang="en-US" sz="1800"/>
              <a:t>More Video Clarification Coming</a:t>
            </a:r>
            <a:endParaRPr sz="1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82"/>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400"/>
              <a:buFont typeface="Arial"/>
              <a:buNone/>
            </a:pPr>
            <a:r>
              <a:rPr lang="en-US" sz="3600" b="1">
                <a:solidFill>
                  <a:schemeClr val="dk1"/>
                </a:solidFill>
              </a:rPr>
              <a:t>COVID-19 Considerations</a:t>
            </a:r>
            <a:endParaRPr/>
          </a:p>
        </p:txBody>
      </p:sp>
      <p:sp>
        <p:nvSpPr>
          <p:cNvPr id="583" name="Google Shape;583;p82"/>
          <p:cNvSpPr txBox="1">
            <a:spLocks noGrp="1"/>
          </p:cNvSpPr>
          <p:nvPr>
            <p:ph type="body" idx="1"/>
          </p:nvPr>
        </p:nvSpPr>
        <p:spPr>
          <a:xfrm>
            <a:off x="311700" y="1509658"/>
            <a:ext cx="8520600" cy="45552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200" b="1">
                <a:solidFill>
                  <a:schemeClr val="dk1"/>
                </a:solidFill>
              </a:rPr>
              <a:t>Student and Adult Release Forms</a:t>
            </a:r>
            <a:endParaRPr sz="2200" b="1">
              <a:solidFill>
                <a:schemeClr val="dk1"/>
              </a:solidFill>
            </a:endParaRPr>
          </a:p>
          <a:p>
            <a:pPr marL="457200" lvl="0" indent="-355600" algn="l" rtl="0">
              <a:spcBef>
                <a:spcPts val="480"/>
              </a:spcBef>
              <a:spcAft>
                <a:spcPts val="0"/>
              </a:spcAft>
              <a:buClr>
                <a:srgbClr val="000000"/>
              </a:buClr>
              <a:buSzPts val="2000"/>
              <a:buChar char="•"/>
            </a:pPr>
            <a:r>
              <a:rPr lang="en-US" sz="2000">
                <a:highlight>
                  <a:srgbClr val="FFFFFF"/>
                </a:highlight>
              </a:rPr>
              <a:t>Candidates may accept Adult and Student Release forms via email and/or with electronic signature in the event they cannot collect hand-signed physical copies. Candidates may create their own forms or use forms, but they must use the same language used on the National Board’s Release Forms.</a:t>
            </a:r>
            <a:endParaRPr sz="2000">
              <a:highlight>
                <a:srgbClr val="FFFFFF"/>
              </a:highlight>
            </a:endParaRPr>
          </a:p>
          <a:p>
            <a:pPr marL="0" lvl="0" indent="0" algn="l" rtl="0">
              <a:spcBef>
                <a:spcPts val="480"/>
              </a:spcBef>
              <a:spcAft>
                <a:spcPts val="0"/>
              </a:spcAft>
              <a:buNone/>
            </a:pPr>
            <a:r>
              <a:rPr lang="en-US" sz="2000" b="1">
                <a:highlight>
                  <a:srgbClr val="FFFFFF"/>
                </a:highlight>
              </a:rPr>
              <a:t>Attestation Form</a:t>
            </a:r>
            <a:endParaRPr sz="2000" b="1">
              <a:highlight>
                <a:srgbClr val="FFFFFF"/>
              </a:highlight>
            </a:endParaRPr>
          </a:p>
          <a:p>
            <a:pPr marL="457200" lvl="0" indent="-355600" algn="l" rtl="0">
              <a:spcBef>
                <a:spcPts val="480"/>
              </a:spcBef>
              <a:spcAft>
                <a:spcPts val="0"/>
              </a:spcAft>
              <a:buClr>
                <a:srgbClr val="000000"/>
              </a:buClr>
              <a:buSzPts val="2000"/>
              <a:buChar char="•"/>
            </a:pPr>
            <a:r>
              <a:rPr lang="en-US" sz="2000">
                <a:highlight>
                  <a:srgbClr val="FFFFFF"/>
                </a:highlight>
              </a:rPr>
              <a:t>Video date attestation forms do not have to be submitted with a handwritten signature from an administrator or other witness. An email or electronic signature on the video attestation form will be accepted. Attestation from a teacher of record, other than yourself, is also acceptable.</a:t>
            </a:r>
            <a:endParaRPr sz="2000" b="1">
              <a:highlight>
                <a:srgbClr val="FFFFFF"/>
              </a:high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3"/>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800"/>
              </a:spcAft>
              <a:buNone/>
            </a:pPr>
            <a:r>
              <a:rPr lang="en-US" sz="3600" b="1">
                <a:highlight>
                  <a:srgbClr val="FFFFFF"/>
                </a:highlight>
              </a:rPr>
              <a:t>Anonymity</a:t>
            </a:r>
            <a:endParaRPr sz="3600"/>
          </a:p>
        </p:txBody>
      </p:sp>
      <p:sp>
        <p:nvSpPr>
          <p:cNvPr id="590" name="Google Shape;590;p8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342900" lvl="0" indent="-203200" algn="l" rtl="0">
              <a:lnSpc>
                <a:spcPct val="115000"/>
              </a:lnSpc>
              <a:spcBef>
                <a:spcPts val="0"/>
              </a:spcBef>
              <a:spcAft>
                <a:spcPts val="0"/>
              </a:spcAft>
              <a:buSzPts val="1600"/>
              <a:buChar char="•"/>
            </a:pPr>
            <a:r>
              <a:rPr lang="en-US" sz="1600">
                <a:solidFill>
                  <a:schemeClr val="dk1"/>
                </a:solidFill>
                <a:highlight>
                  <a:srgbClr val="FFFFFF"/>
                </a:highlight>
              </a:rPr>
              <a:t>Candidates should try to preserve anonymity throughout their entire portfolio, including their videos, in accordance with the MOC Guide and Instructions and component instructions. Candidates using video of virtual classroom(s) should do their best to set up the video so that only students’ or adults’ first name is displayed in the video.</a:t>
            </a:r>
            <a:endParaRPr sz="1600">
              <a:solidFill>
                <a:schemeClr val="dk1"/>
              </a:solidFill>
              <a:highlight>
                <a:srgbClr val="FFFFFF"/>
              </a:highlight>
            </a:endParaRPr>
          </a:p>
          <a:p>
            <a:pPr marL="342900" lvl="0" indent="-203200" algn="l" rtl="0">
              <a:lnSpc>
                <a:spcPct val="115000"/>
              </a:lnSpc>
              <a:spcBef>
                <a:spcPts val="0"/>
              </a:spcBef>
              <a:spcAft>
                <a:spcPts val="0"/>
              </a:spcAft>
              <a:buSzPts val="1600"/>
              <a:buChar char="•"/>
            </a:pPr>
            <a:r>
              <a:rPr lang="en-US" sz="1600">
                <a:solidFill>
                  <a:schemeClr val="dk1"/>
                </a:solidFill>
                <a:highlight>
                  <a:srgbClr val="FFFFFF"/>
                </a:highlight>
              </a:rPr>
              <a:t>However, if you are unable to remove personal identifiers despite all reasonable efforts, submitting a video with personal identifiers will not impact the review of the submission. If a candidate is unable to remove personal identifiers, for any reason, the candidate should submit the video without making any edits to cover names. Editing videos to remove personal identifiers is not an allowed edit.</a:t>
            </a:r>
            <a:endParaRPr sz="1600">
              <a:solidFill>
                <a:schemeClr val="dk1"/>
              </a:solidFill>
              <a:highlight>
                <a:srgbClr val="FFFFFF"/>
              </a:highlight>
            </a:endParaRPr>
          </a:p>
          <a:p>
            <a:pPr marL="342900" lvl="0" indent="-203200" algn="l" rtl="0">
              <a:lnSpc>
                <a:spcPct val="115000"/>
              </a:lnSpc>
              <a:spcBef>
                <a:spcPts val="0"/>
              </a:spcBef>
              <a:spcAft>
                <a:spcPts val="0"/>
              </a:spcAft>
              <a:buSzPts val="1600"/>
              <a:buChar char="•"/>
            </a:pPr>
            <a:r>
              <a:rPr lang="en-US" sz="1600">
                <a:solidFill>
                  <a:schemeClr val="dk1"/>
                </a:solidFill>
                <a:highlight>
                  <a:srgbClr val="FFFFFF"/>
                </a:highlight>
              </a:rPr>
              <a:t>This exception to allow personal identifiers if they cannot be removed despite all reasonable efforts will not continue after the pandemic.</a:t>
            </a:r>
            <a:endParaRPr sz="1600">
              <a:solidFill>
                <a:schemeClr val="dk1"/>
              </a:solidFill>
              <a:highlight>
                <a:srgbClr val="FFFFFF"/>
              </a:highlight>
            </a:endParaRPr>
          </a:p>
          <a:p>
            <a:pPr marL="342900" lvl="0" indent="0" algn="r" rtl="0">
              <a:spcBef>
                <a:spcPts val="1800"/>
              </a:spcBef>
              <a:spcAft>
                <a:spcPts val="1000"/>
              </a:spcAft>
              <a:buClr>
                <a:schemeClr val="dk1"/>
              </a:buClr>
              <a:buSzPts val="1100"/>
              <a:buFont typeface="Arial"/>
              <a:buNone/>
            </a:pPr>
            <a:r>
              <a:rPr lang="en-US" sz="2100" u="sng">
                <a:solidFill>
                  <a:srgbClr val="0000FF"/>
                </a:solidFill>
                <a:hlinkClick r:id="rId3">
                  <a:extLst>
                    <a:ext uri="{A12FA001-AC4F-418D-AE19-62706E023703}">
                      <ahyp:hlinkClr xmlns:ahyp="http://schemas.microsoft.com/office/drawing/2018/hyperlinkcolor" val="tx"/>
                    </a:ext>
                  </a:extLst>
                </a:hlinkClick>
              </a:rPr>
              <a:t>MOC COVID-19 Page</a:t>
            </a:r>
            <a:endParaRPr>
              <a:solidFill>
                <a:srgbClr val="0000FF"/>
              </a:solidFill>
            </a:endParaRPr>
          </a:p>
        </p:txBody>
      </p:sp>
      <p:sp>
        <p:nvSpPr>
          <p:cNvPr id="591" name="Google Shape;591;p8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46</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8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US" sz="3600" b="1"/>
              <a:t>COVID</a:t>
            </a:r>
            <a:endParaRPr sz="3600" b="1"/>
          </a:p>
          <a:p>
            <a:pPr marL="0" lvl="0" indent="0" algn="ctr" rtl="0">
              <a:lnSpc>
                <a:spcPct val="100000"/>
              </a:lnSpc>
              <a:spcBef>
                <a:spcPts val="0"/>
              </a:spcBef>
              <a:spcAft>
                <a:spcPts val="0"/>
              </a:spcAft>
              <a:buSzPts val="1400"/>
              <a:buNone/>
            </a:pPr>
            <a:r>
              <a:rPr lang="en-US" sz="3600" b="1"/>
              <a:t>Emerging Challenges</a:t>
            </a:r>
            <a:endParaRPr sz="3600" b="1"/>
          </a:p>
        </p:txBody>
      </p:sp>
      <p:sp>
        <p:nvSpPr>
          <p:cNvPr id="598" name="Google Shape;598;p84"/>
          <p:cNvSpPr txBox="1">
            <a:spLocks noGrp="1"/>
          </p:cNvSpPr>
          <p:nvPr>
            <p:ph type="body" idx="1"/>
          </p:nvPr>
        </p:nvSpPr>
        <p:spPr>
          <a:xfrm>
            <a:off x="484800" y="1662425"/>
            <a:ext cx="8174400" cy="45552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480"/>
              </a:spcBef>
              <a:spcAft>
                <a:spcPts val="0"/>
              </a:spcAft>
              <a:buSzPts val="2400"/>
              <a:buChar char="●"/>
            </a:pPr>
            <a:r>
              <a:rPr lang="en-US" sz="2400"/>
              <a:t>Not using video conferencing for virtual teaching</a:t>
            </a:r>
            <a:endParaRPr sz="2400"/>
          </a:p>
          <a:p>
            <a:pPr marL="457200" marR="0" lvl="0" indent="-381000" algn="l" rtl="0">
              <a:lnSpc>
                <a:spcPct val="100000"/>
              </a:lnSpc>
              <a:spcBef>
                <a:spcPts val="1000"/>
              </a:spcBef>
              <a:spcAft>
                <a:spcPts val="0"/>
              </a:spcAft>
              <a:buSzPts val="2400"/>
              <a:buChar char="●"/>
            </a:pPr>
            <a:r>
              <a:rPr lang="en-US" sz="2400"/>
              <a:t>Using video conferencing but not permitted to record</a:t>
            </a:r>
            <a:endParaRPr sz="2400"/>
          </a:p>
          <a:p>
            <a:pPr marL="457200" marR="0" lvl="0" indent="-381000" algn="l" rtl="0">
              <a:lnSpc>
                <a:spcPct val="100000"/>
              </a:lnSpc>
              <a:spcBef>
                <a:spcPts val="1000"/>
              </a:spcBef>
              <a:spcAft>
                <a:spcPts val="1000"/>
              </a:spcAft>
              <a:buSzPts val="2400"/>
              <a:buChar char="●"/>
            </a:pPr>
            <a:r>
              <a:rPr lang="en-US" sz="2400"/>
              <a:t>NBCTs in new roles and don’t have own rostered class and anticipate facing challenges guest teaching </a:t>
            </a:r>
            <a:endParaRPr sz="2400"/>
          </a:p>
        </p:txBody>
      </p:sp>
      <p:pic>
        <p:nvPicPr>
          <p:cNvPr id="599" name="Google Shape;599;p84"/>
          <p:cNvPicPr preferRelativeResize="0"/>
          <p:nvPr/>
        </p:nvPicPr>
        <p:blipFill rotWithShape="1">
          <a:blip r:embed="rId3">
            <a:alphaModFix/>
          </a:blip>
          <a:srcRect/>
          <a:stretch/>
        </p:blipFill>
        <p:spPr>
          <a:xfrm>
            <a:off x="7703825" y="593375"/>
            <a:ext cx="1317325" cy="1317325"/>
          </a:xfrm>
          <a:prstGeom prst="rect">
            <a:avLst/>
          </a:prstGeom>
          <a:noFill/>
          <a:ln>
            <a:noFill/>
          </a:ln>
        </p:spPr>
      </p:pic>
      <p:sp>
        <p:nvSpPr>
          <p:cNvPr id="600" name="Google Shape;600;p84"/>
          <p:cNvSpPr txBox="1"/>
          <p:nvPr/>
        </p:nvSpPr>
        <p:spPr>
          <a:xfrm>
            <a:off x="484804" y="3730600"/>
            <a:ext cx="8520600" cy="2859300"/>
          </a:xfrm>
          <a:prstGeom prst="rect">
            <a:avLst/>
          </a:prstGeom>
          <a:solidFill>
            <a:srgbClr val="F3F3F3"/>
          </a:solidFill>
          <a:ln w="9525" cap="flat" cmpd="sng">
            <a:solidFill>
              <a:srgbClr val="CC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en-US" sz="2000" b="1" u="sng"/>
              <a:t>Do not violate district or state policies</a:t>
            </a:r>
            <a:r>
              <a:rPr lang="en-US" sz="2000" b="1"/>
              <a:t>. </a:t>
            </a:r>
            <a:endParaRPr sz="2000" b="1"/>
          </a:p>
          <a:p>
            <a:pPr marL="0" lvl="0" indent="0" algn="l" rtl="0">
              <a:spcBef>
                <a:spcPts val="0"/>
              </a:spcBef>
              <a:spcAft>
                <a:spcPts val="0"/>
              </a:spcAft>
              <a:buNone/>
            </a:pPr>
            <a:r>
              <a:rPr lang="en-US" sz="2000"/>
              <a:t>We have heard from some teachers that their districts have offered flexibility around not recording. If you are interested in opening up that conversation in your district, here are some resources from a candidate support provide:</a:t>
            </a:r>
            <a:endParaRPr sz="2000"/>
          </a:p>
          <a:p>
            <a:pPr marL="457200" lvl="0" indent="-355600" algn="l" rtl="0">
              <a:spcBef>
                <a:spcPts val="0"/>
              </a:spcBef>
              <a:spcAft>
                <a:spcPts val="0"/>
              </a:spcAft>
              <a:buSzPts val="2000"/>
              <a:buChar char="●"/>
            </a:pPr>
            <a:r>
              <a:rPr lang="en-US" sz="2000" u="sng">
                <a:solidFill>
                  <a:schemeClr val="hlink"/>
                </a:solidFill>
                <a:hlinkClick r:id="rId4"/>
              </a:rPr>
              <a:t>Letter</a:t>
            </a:r>
            <a:endParaRPr sz="2000"/>
          </a:p>
          <a:p>
            <a:pPr marL="457200" lvl="0" indent="-355600" algn="l" rtl="0">
              <a:spcBef>
                <a:spcPts val="0"/>
              </a:spcBef>
              <a:spcAft>
                <a:spcPts val="0"/>
              </a:spcAft>
              <a:buSzPts val="2000"/>
              <a:buChar char="●"/>
            </a:pPr>
            <a:r>
              <a:rPr lang="en-US" sz="2000" u="sng">
                <a:solidFill>
                  <a:schemeClr val="hlink"/>
                </a:solidFill>
                <a:hlinkClick r:id="rId5"/>
              </a:rPr>
              <a:t>Starter Talking Points</a:t>
            </a:r>
            <a:endParaRPr sz="2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87"/>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4" name="Google Shape;624;p87"/>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pic>
        <p:nvPicPr>
          <p:cNvPr id="625" name="Google Shape;625;p87"/>
          <p:cNvPicPr preferRelativeResize="0"/>
          <p:nvPr/>
        </p:nvPicPr>
        <p:blipFill>
          <a:blip r:embed="rId3">
            <a:alphaModFix/>
          </a:blip>
          <a:stretch>
            <a:fillRect/>
          </a:stretch>
        </p:blipFill>
        <p:spPr>
          <a:xfrm>
            <a:off x="0" y="0"/>
            <a:ext cx="9144000" cy="6858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214" name="Google Shape;214;p39"/>
          <p:cNvPicPr preferRelativeResize="0"/>
          <p:nvPr/>
        </p:nvPicPr>
        <p:blipFill rotWithShape="1">
          <a:blip r:embed="rId3">
            <a:alphaModFix/>
          </a:blip>
          <a:srcRect r="1029"/>
          <a:stretch/>
        </p:blipFill>
        <p:spPr>
          <a:xfrm>
            <a:off x="136132" y="76200"/>
            <a:ext cx="8891392" cy="6858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88"/>
          <p:cNvSpPr txBox="1">
            <a:spLocks noGrp="1"/>
          </p:cNvSpPr>
          <p:nvPr>
            <p:ph type="title"/>
          </p:nvPr>
        </p:nvSpPr>
        <p:spPr>
          <a:xfrm>
            <a:off x="628650" y="365125"/>
            <a:ext cx="7886700" cy="132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Additional Supports</a:t>
            </a:r>
            <a:endParaRPr b="1"/>
          </a:p>
        </p:txBody>
      </p:sp>
      <p:sp>
        <p:nvSpPr>
          <p:cNvPr id="632" name="Google Shape;632;p88"/>
          <p:cNvSpPr txBox="1">
            <a:spLocks noGrp="1"/>
          </p:cNvSpPr>
          <p:nvPr>
            <p:ph type="body" idx="1"/>
          </p:nvPr>
        </p:nvSpPr>
        <p:spPr>
          <a:xfrm>
            <a:off x="628650" y="1825625"/>
            <a:ext cx="7886700" cy="43512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SzPts val="1400"/>
              <a:buChar char="•"/>
            </a:pPr>
            <a:r>
              <a:rPr lang="en-US" u="sng">
                <a:solidFill>
                  <a:schemeClr val="hlink"/>
                </a:solidFill>
                <a:hlinkClick r:id="rId3"/>
              </a:rPr>
              <a:t>State Pages</a:t>
            </a:r>
            <a:endParaRPr/>
          </a:p>
          <a:p>
            <a:pPr marL="457200" lvl="0" indent="-317500" algn="l" rtl="0">
              <a:spcBef>
                <a:spcPts val="0"/>
              </a:spcBef>
              <a:spcAft>
                <a:spcPts val="0"/>
              </a:spcAft>
              <a:buSzPts val="1400"/>
              <a:buChar char="•"/>
            </a:pPr>
            <a:r>
              <a:rPr lang="en-US" u="sng">
                <a:solidFill>
                  <a:schemeClr val="hlink"/>
                </a:solidFill>
                <a:hlinkClick r:id="rId4"/>
              </a:rPr>
              <a:t>National Board Networks</a:t>
            </a:r>
            <a:endParaRPr/>
          </a:p>
          <a:p>
            <a:pPr marL="457200" lvl="0" indent="-317500" algn="l" rtl="0">
              <a:spcBef>
                <a:spcPts val="0"/>
              </a:spcBef>
              <a:spcAft>
                <a:spcPts val="0"/>
              </a:spcAft>
              <a:buSzPts val="1400"/>
              <a:buChar char="•"/>
            </a:pPr>
            <a:r>
              <a:rPr lang="en-US" u="sng">
                <a:solidFill>
                  <a:schemeClr val="hlink"/>
                </a:solidFill>
                <a:hlinkClick r:id="rId5"/>
              </a:rPr>
              <a:t>Facebook Groups</a:t>
            </a:r>
            <a:endParaRPr/>
          </a:p>
        </p:txBody>
      </p:sp>
      <p:sp>
        <p:nvSpPr>
          <p:cNvPr id="633" name="Google Shape;633;p88"/>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200">
                <a:solidFill>
                  <a:srgbClr val="888888"/>
                </a:solidFill>
                <a:latin typeface="Calibri"/>
                <a:ea typeface="Calibri"/>
                <a:cs typeface="Calibri"/>
                <a:sym typeface="Calibri"/>
              </a:rPr>
              <a:t>49</a:t>
            </a:fld>
            <a:endParaRPr sz="1200">
              <a:solidFill>
                <a:srgbClr val="888888"/>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9"/>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t>Closing Reflection</a:t>
            </a:r>
            <a:endParaRPr sz="3600" b="1"/>
          </a:p>
        </p:txBody>
      </p:sp>
      <p:sp>
        <p:nvSpPr>
          <p:cNvPr id="640" name="Google Shape;640;p89"/>
          <p:cNvSpPr txBox="1">
            <a:spLocks noGrp="1"/>
          </p:cNvSpPr>
          <p:nvPr>
            <p:ph type="body" idx="1"/>
          </p:nvPr>
        </p:nvSpPr>
        <p:spPr>
          <a:xfrm>
            <a:off x="571100" y="1536625"/>
            <a:ext cx="8261100" cy="45552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Char char="●"/>
            </a:pPr>
            <a:r>
              <a:rPr lang="en-US" sz="2400"/>
              <a:t>What is one thing you want to do based on what you learned today? </a:t>
            </a:r>
            <a:endParaRPr sz="2400"/>
          </a:p>
          <a:p>
            <a:pPr marL="914400" lvl="0" indent="-368300" algn="l" rtl="0">
              <a:spcBef>
                <a:spcPts val="0"/>
              </a:spcBef>
              <a:spcAft>
                <a:spcPts val="0"/>
              </a:spcAft>
              <a:buSzPts val="2200"/>
              <a:buAutoNum type="arabicParenR"/>
            </a:pPr>
            <a:r>
              <a:rPr lang="en-US" sz="2200"/>
              <a:t>Find an MOC partner</a:t>
            </a:r>
            <a:endParaRPr sz="2200"/>
          </a:p>
          <a:p>
            <a:pPr marL="914400" lvl="0" indent="-368300" algn="l" rtl="0">
              <a:spcBef>
                <a:spcPts val="0"/>
              </a:spcBef>
              <a:spcAft>
                <a:spcPts val="0"/>
              </a:spcAft>
              <a:buSzPts val="2200"/>
              <a:buAutoNum type="arabicParenR"/>
            </a:pPr>
            <a:r>
              <a:rPr lang="en-US" sz="2200"/>
              <a:t>Brainstorm PGEs</a:t>
            </a:r>
            <a:endParaRPr sz="2200"/>
          </a:p>
          <a:p>
            <a:pPr marL="914400" lvl="0" indent="-368300" algn="l" rtl="0">
              <a:spcBef>
                <a:spcPts val="0"/>
              </a:spcBef>
              <a:spcAft>
                <a:spcPts val="0"/>
              </a:spcAft>
              <a:buSzPts val="2200"/>
              <a:buAutoNum type="arabicParenR"/>
            </a:pPr>
            <a:r>
              <a:rPr lang="en-US" sz="2200"/>
              <a:t>Read your current standards</a:t>
            </a:r>
            <a:endParaRPr sz="2200"/>
          </a:p>
          <a:p>
            <a:pPr marL="914400" lvl="0" indent="-368300" algn="l" rtl="0">
              <a:spcBef>
                <a:spcPts val="0"/>
              </a:spcBef>
              <a:spcAft>
                <a:spcPts val="0"/>
              </a:spcAft>
              <a:buSzPts val="2200"/>
              <a:buAutoNum type="arabicParenR"/>
            </a:pPr>
            <a:r>
              <a:rPr lang="en-US" sz="2200"/>
              <a:t>Read the 5 Core Propositions</a:t>
            </a:r>
            <a:endParaRPr sz="2200"/>
          </a:p>
          <a:p>
            <a:pPr marL="914400" lvl="0" indent="-368300" algn="l" rtl="0">
              <a:spcBef>
                <a:spcPts val="0"/>
              </a:spcBef>
              <a:spcAft>
                <a:spcPts val="0"/>
              </a:spcAft>
              <a:buSzPts val="2200"/>
              <a:buAutoNum type="arabicParenR"/>
            </a:pPr>
            <a:r>
              <a:rPr lang="en-US" sz="2200"/>
              <a:t>...</a:t>
            </a:r>
            <a:endParaRPr sz="2200"/>
          </a:p>
          <a:p>
            <a:pPr marL="0" lvl="0" indent="0" algn="l" rtl="0">
              <a:spcBef>
                <a:spcPts val="480"/>
              </a:spcBef>
              <a:spcAft>
                <a:spcPts val="0"/>
              </a:spcAft>
              <a:buNone/>
            </a:pPr>
            <a:endParaRPr sz="2200"/>
          </a:p>
          <a:p>
            <a:pPr marL="457200" marR="0" lvl="0" indent="-381000" algn="l" rtl="0">
              <a:lnSpc>
                <a:spcPct val="115000"/>
              </a:lnSpc>
              <a:spcBef>
                <a:spcPts val="0"/>
              </a:spcBef>
              <a:spcAft>
                <a:spcPts val="0"/>
              </a:spcAft>
              <a:buClr>
                <a:srgbClr val="000000"/>
              </a:buClr>
              <a:buSzPts val="2400"/>
              <a:buChar char="●"/>
            </a:pPr>
            <a:r>
              <a:rPr lang="en-US" sz="2400"/>
              <a:t>When do you want start that by?</a:t>
            </a:r>
            <a:endParaRPr sz="2400"/>
          </a:p>
        </p:txBody>
      </p:sp>
      <p:pic>
        <p:nvPicPr>
          <p:cNvPr id="641" name="Google Shape;641;p89"/>
          <p:cNvPicPr preferRelativeResize="0"/>
          <p:nvPr/>
        </p:nvPicPr>
        <p:blipFill>
          <a:blip r:embed="rId3">
            <a:alphaModFix/>
          </a:blip>
          <a:stretch>
            <a:fillRect/>
          </a:stretch>
        </p:blipFill>
        <p:spPr>
          <a:xfrm>
            <a:off x="628421" y="5300446"/>
            <a:ext cx="2329550" cy="949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0"/>
          <p:cNvSpPr txBox="1"/>
          <p:nvPr/>
        </p:nvSpPr>
        <p:spPr>
          <a:xfrm>
            <a:off x="1377950" y="5017700"/>
            <a:ext cx="6389400" cy="743100"/>
          </a:xfrm>
          <a:prstGeom prst="rect">
            <a:avLst/>
          </a:prstGeom>
          <a:solidFill>
            <a:srgbClr val="F3F3F3"/>
          </a:solidFill>
          <a:ln w="1905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1" i="1" u="none" strike="noStrike" cap="none">
                <a:solidFill>
                  <a:srgbClr val="000000"/>
                </a:solidFill>
                <a:latin typeface="Arial"/>
                <a:ea typeface="Arial"/>
                <a:cs typeface="Arial"/>
                <a:sym typeface="Arial"/>
              </a:rPr>
              <a:t>More Detailed Calendar</a:t>
            </a:r>
            <a:endParaRPr sz="1500" b="1"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500" b="0" i="0" u="sng" strike="noStrike" cap="none">
                <a:solidFill>
                  <a:schemeClr val="hlink"/>
                </a:solidFill>
                <a:latin typeface="Arial"/>
                <a:ea typeface="Arial"/>
                <a:cs typeface="Arial"/>
                <a:sym typeface="Arial"/>
                <a:hlinkClick r:id="rId3"/>
              </a:rPr>
              <a:t>https://www.nbpts.org/wp-content/uploads/MOC-Calendar.pdf</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pic>
        <p:nvPicPr>
          <p:cNvPr id="221" name="Google Shape;221;p40"/>
          <p:cNvPicPr preferRelativeResize="0"/>
          <p:nvPr/>
        </p:nvPicPr>
        <p:blipFill rotWithShape="1">
          <a:blip r:embed="rId4">
            <a:alphaModFix/>
          </a:blip>
          <a:srcRect l="15580" t="23251" r="17002" b="12302"/>
          <a:stretch/>
        </p:blipFill>
        <p:spPr>
          <a:xfrm>
            <a:off x="473475" y="569200"/>
            <a:ext cx="8005075" cy="4304351"/>
          </a:xfrm>
          <a:prstGeom prst="rect">
            <a:avLst/>
          </a:prstGeom>
          <a:noFill/>
          <a:ln w="9525" cap="flat" cmpd="sng">
            <a:solidFill>
              <a:schemeClr val="dk2"/>
            </a:solidFill>
            <a:prstDash val="solid"/>
            <a:round/>
            <a:headEnd type="none" w="sm" len="sm"/>
            <a:tailEnd type="none" w="sm" len="sm"/>
          </a:ln>
        </p:spPr>
      </p:pic>
      <p:sp>
        <p:nvSpPr>
          <p:cNvPr id="222" name="Google Shape;222;p40"/>
          <p:cNvSpPr txBox="1"/>
          <p:nvPr/>
        </p:nvSpPr>
        <p:spPr>
          <a:xfrm>
            <a:off x="605000" y="2177325"/>
            <a:ext cx="1543200" cy="17715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40"/>
          <p:cNvSpPr txBox="1"/>
          <p:nvPr/>
        </p:nvSpPr>
        <p:spPr>
          <a:xfrm>
            <a:off x="4517525" y="2742475"/>
            <a:ext cx="2358600" cy="8151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40"/>
          <p:cNvSpPr txBox="1"/>
          <p:nvPr/>
        </p:nvSpPr>
        <p:spPr>
          <a:xfrm>
            <a:off x="4584800" y="2812125"/>
            <a:ext cx="1122000" cy="7431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t>March 31, 2021</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2E3E48"/>
                </a:solidFill>
                <a:highlight>
                  <a:srgbClr val="FFFFFF"/>
                </a:highlight>
              </a:rPr>
              <a:t>There are</a:t>
            </a:r>
            <a:r>
              <a:rPr lang="en-US" sz="3000" b="1" u="sng">
                <a:solidFill>
                  <a:srgbClr val="2E3E48"/>
                </a:solidFill>
                <a:highlight>
                  <a:srgbClr val="FFFFFF"/>
                </a:highlight>
              </a:rPr>
              <a:t> two </a:t>
            </a:r>
            <a:r>
              <a:rPr lang="en-US" sz="3000" b="1">
                <a:solidFill>
                  <a:srgbClr val="2E3E48"/>
                </a:solidFill>
                <a:highlight>
                  <a:srgbClr val="FFFFFF"/>
                </a:highlight>
              </a:rPr>
              <a:t>options for </a:t>
            </a:r>
            <a:r>
              <a:rPr lang="en-US" sz="3000" b="1" u="sng">
                <a:solidFill>
                  <a:srgbClr val="2E3E48"/>
                </a:solidFill>
                <a:highlight>
                  <a:srgbClr val="FFFFFF"/>
                </a:highlight>
              </a:rPr>
              <a:t>when</a:t>
            </a:r>
            <a:r>
              <a:rPr lang="en-US" sz="3000" b="1">
                <a:solidFill>
                  <a:srgbClr val="2E3E48"/>
                </a:solidFill>
                <a:highlight>
                  <a:srgbClr val="FFFFFF"/>
                </a:highlight>
              </a:rPr>
              <a:t> to submit MOC</a:t>
            </a:r>
            <a:endParaRPr sz="3000"/>
          </a:p>
        </p:txBody>
      </p:sp>
      <p:sp>
        <p:nvSpPr>
          <p:cNvPr id="231" name="Google Shape;231;p4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222222"/>
              </a:buClr>
              <a:buSzPts val="2000"/>
              <a:buAutoNum type="arabicPeriod"/>
            </a:pPr>
            <a:r>
              <a:rPr lang="en-US" sz="2000">
                <a:solidFill>
                  <a:srgbClr val="222222"/>
                </a:solidFill>
                <a:highlight>
                  <a:srgbClr val="FFFFFF"/>
                </a:highlight>
              </a:rPr>
              <a:t>Apply for MOC starting in the fall </a:t>
            </a:r>
            <a:r>
              <a:rPr lang="en-US" sz="2000" b="1">
                <a:solidFill>
                  <a:srgbClr val="222222"/>
                </a:solidFill>
                <a:highlight>
                  <a:srgbClr val="FFFFFF"/>
                </a:highlight>
              </a:rPr>
              <a:t>two years</a:t>
            </a:r>
            <a:r>
              <a:rPr lang="en-US" sz="2000">
                <a:solidFill>
                  <a:srgbClr val="222222"/>
                </a:solidFill>
                <a:highlight>
                  <a:srgbClr val="FFFFFF"/>
                </a:highlight>
              </a:rPr>
              <a:t> before your current certificate expires and submit your MOC evidence in May </a:t>
            </a:r>
            <a:r>
              <a:rPr lang="en-US" sz="2000" b="1">
                <a:solidFill>
                  <a:srgbClr val="222222"/>
                </a:solidFill>
                <a:highlight>
                  <a:srgbClr val="FFFFFF"/>
                </a:highlight>
              </a:rPr>
              <a:t>in the year before your current certificate expires</a:t>
            </a:r>
            <a:r>
              <a:rPr lang="en-US" sz="2000">
                <a:solidFill>
                  <a:srgbClr val="222222"/>
                </a:solidFill>
                <a:highlight>
                  <a:srgbClr val="FFFFFF"/>
                </a:highlight>
              </a:rPr>
              <a:t>. For example, if your certificate expires in 2022, you would apply between September 2020 and February 2021 and submit your MOC evidence in May 2021. </a:t>
            </a:r>
            <a:endParaRPr sz="2000">
              <a:solidFill>
                <a:srgbClr val="222222"/>
              </a:solidFill>
              <a:highlight>
                <a:srgbClr val="FFFFFF"/>
              </a:highlight>
            </a:endParaRPr>
          </a:p>
          <a:p>
            <a:pPr marL="0" lvl="0" indent="0" algn="l" rtl="0">
              <a:lnSpc>
                <a:spcPct val="115000"/>
              </a:lnSpc>
              <a:spcBef>
                <a:spcPts val="0"/>
              </a:spcBef>
              <a:spcAft>
                <a:spcPts val="0"/>
              </a:spcAft>
              <a:buNone/>
            </a:pPr>
            <a:endParaRPr sz="700">
              <a:solidFill>
                <a:srgbClr val="222222"/>
              </a:solidFill>
              <a:highlight>
                <a:srgbClr val="FFFFFF"/>
              </a:highlight>
            </a:endParaRPr>
          </a:p>
          <a:p>
            <a:pPr marL="457200" lvl="0" indent="-355600" algn="l" rtl="0">
              <a:lnSpc>
                <a:spcPct val="115000"/>
              </a:lnSpc>
              <a:spcBef>
                <a:spcPts val="0"/>
              </a:spcBef>
              <a:spcAft>
                <a:spcPts val="0"/>
              </a:spcAft>
              <a:buClr>
                <a:srgbClr val="222222"/>
              </a:buClr>
              <a:buSzPts val="2000"/>
              <a:buAutoNum type="arabicPeriod"/>
            </a:pPr>
            <a:r>
              <a:rPr lang="en-US" sz="2000">
                <a:solidFill>
                  <a:srgbClr val="222222"/>
                </a:solidFill>
                <a:highlight>
                  <a:schemeClr val="lt1"/>
                </a:highlight>
              </a:rPr>
              <a:t>Apply for MOC in starting in the fall </a:t>
            </a:r>
            <a:r>
              <a:rPr lang="en-US" sz="2000" b="1">
                <a:solidFill>
                  <a:srgbClr val="222222"/>
                </a:solidFill>
                <a:highlight>
                  <a:schemeClr val="lt1"/>
                </a:highlight>
              </a:rPr>
              <a:t>the year before your current certificate expires</a:t>
            </a:r>
            <a:r>
              <a:rPr lang="en-US" sz="2000">
                <a:solidFill>
                  <a:srgbClr val="222222"/>
                </a:solidFill>
                <a:highlight>
                  <a:schemeClr val="lt1"/>
                </a:highlight>
              </a:rPr>
              <a:t> </a:t>
            </a:r>
            <a:r>
              <a:rPr lang="en-US" sz="2000">
                <a:solidFill>
                  <a:srgbClr val="222222"/>
                </a:solidFill>
                <a:highlight>
                  <a:srgbClr val="FFFFFF"/>
                </a:highlight>
              </a:rPr>
              <a:t>and submit your evidence in May </a:t>
            </a:r>
            <a:r>
              <a:rPr lang="en-US" sz="2000" b="1">
                <a:solidFill>
                  <a:srgbClr val="222222"/>
                </a:solidFill>
                <a:highlight>
                  <a:srgbClr val="FFFFFF"/>
                </a:highlight>
              </a:rPr>
              <a:t>in the year your current certification expires</a:t>
            </a:r>
            <a:r>
              <a:rPr lang="en-US" sz="2000">
                <a:solidFill>
                  <a:srgbClr val="222222"/>
                </a:solidFill>
                <a:highlight>
                  <a:srgbClr val="FFFFFF"/>
                </a:highlight>
              </a:rPr>
              <a:t>. For example, if your certificate expires in 2022, you would apply between September 2021 and February 2022 and submit your MOC evidence in May 2022.</a:t>
            </a:r>
            <a:endParaRPr sz="2000">
              <a:solidFill>
                <a:srgbClr val="222222"/>
              </a:solidFill>
              <a:highlight>
                <a:srgbClr val="FFFFFF"/>
              </a:highlight>
            </a:endParaRPr>
          </a:p>
          <a:p>
            <a:pPr marL="0" lvl="0" indent="0" algn="l" rtl="0">
              <a:spcBef>
                <a:spcPts val="48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2"/>
          <p:cNvSpPr txBox="1">
            <a:spLocks noGrp="1"/>
          </p:cNvSpPr>
          <p:nvPr>
            <p:ph type="title"/>
          </p:nvPr>
        </p:nvSpPr>
        <p:spPr>
          <a:xfrm>
            <a:off x="0" y="692700"/>
            <a:ext cx="9039300" cy="763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3600" b="1">
                <a:solidFill>
                  <a:srgbClr val="2E3E48"/>
                </a:solidFill>
                <a:highlight>
                  <a:schemeClr val="lt1"/>
                </a:highlight>
              </a:rPr>
              <a:t>Verify Certificate &amp; Contact Information</a:t>
            </a:r>
            <a:endParaRPr/>
          </a:p>
        </p:txBody>
      </p:sp>
      <p:sp>
        <p:nvSpPr>
          <p:cNvPr id="238" name="Google Shape;238;p42"/>
          <p:cNvSpPr txBox="1">
            <a:spLocks noGrp="1"/>
          </p:cNvSpPr>
          <p:nvPr>
            <p:ph type="body" idx="1"/>
          </p:nvPr>
        </p:nvSpPr>
        <p:spPr>
          <a:xfrm>
            <a:off x="311703" y="1779326"/>
            <a:ext cx="8520600" cy="4227300"/>
          </a:xfrm>
          <a:prstGeom prst="rect">
            <a:avLst/>
          </a:prstGeom>
        </p:spPr>
        <p:txBody>
          <a:bodyPr spcFirstLastPara="1" wrap="square" lIns="91425" tIns="91425" rIns="91425" bIns="91425" anchor="t" anchorCtr="0">
            <a:noAutofit/>
          </a:bodyPr>
          <a:lstStyle/>
          <a:p>
            <a:pPr marL="0" lvl="0" indent="0" algn="ctr" rtl="0">
              <a:lnSpc>
                <a:spcPct val="115000"/>
              </a:lnSpc>
              <a:spcBef>
                <a:spcPts val="2500"/>
              </a:spcBef>
              <a:spcAft>
                <a:spcPts val="0"/>
              </a:spcAft>
              <a:buNone/>
            </a:pPr>
            <a:r>
              <a:rPr lang="en-US" sz="2600" u="sng">
                <a:solidFill>
                  <a:schemeClr val="hlink"/>
                </a:solidFill>
                <a:hlinkClick r:id="rId3"/>
              </a:rPr>
              <a:t>https://www.nbpts.org/log-in/</a:t>
            </a:r>
            <a:endParaRPr sz="2600">
              <a:solidFill>
                <a:srgbClr val="222222"/>
              </a:solidFill>
              <a:highlight>
                <a:srgbClr val="FFFFFF"/>
              </a:highlight>
            </a:endParaRPr>
          </a:p>
          <a:p>
            <a:pPr marL="457200" lvl="0" indent="0" algn="l" rtl="0">
              <a:lnSpc>
                <a:spcPct val="115000"/>
              </a:lnSpc>
              <a:spcBef>
                <a:spcPts val="3100"/>
              </a:spcBef>
              <a:spcAft>
                <a:spcPts val="0"/>
              </a:spcAft>
              <a:buNone/>
            </a:pPr>
            <a:endParaRPr sz="2000">
              <a:solidFill>
                <a:srgbClr val="222222"/>
              </a:solidFill>
              <a:highlight>
                <a:srgbClr val="FFFF00"/>
              </a:highlight>
            </a:endParaRPr>
          </a:p>
          <a:p>
            <a:pPr marL="457200" lvl="0" indent="0" algn="l" rtl="0">
              <a:lnSpc>
                <a:spcPct val="115000"/>
              </a:lnSpc>
              <a:spcBef>
                <a:spcPts val="3100"/>
              </a:spcBef>
              <a:spcAft>
                <a:spcPts val="0"/>
              </a:spcAft>
              <a:buNone/>
            </a:pPr>
            <a:endParaRPr sz="1350">
              <a:solidFill>
                <a:srgbClr val="222222"/>
              </a:solidFill>
              <a:highlight>
                <a:srgbClr val="FFFFFF"/>
              </a:highlight>
            </a:endParaRPr>
          </a:p>
          <a:p>
            <a:pPr marL="457200" lvl="0" indent="0" algn="l" rtl="0">
              <a:lnSpc>
                <a:spcPct val="115000"/>
              </a:lnSpc>
              <a:spcBef>
                <a:spcPts val="3100"/>
              </a:spcBef>
              <a:spcAft>
                <a:spcPts val="0"/>
              </a:spcAft>
              <a:buNone/>
            </a:pPr>
            <a:endParaRPr sz="1350">
              <a:solidFill>
                <a:srgbClr val="222222"/>
              </a:solidFill>
              <a:highlight>
                <a:srgbClr val="FFFFFF"/>
              </a:highlight>
            </a:endParaRPr>
          </a:p>
          <a:p>
            <a:pPr marL="0" lvl="0" indent="0" algn="l" rtl="0">
              <a:spcBef>
                <a:spcPts val="3100"/>
              </a:spcBef>
              <a:spcAft>
                <a:spcPts val="0"/>
              </a:spcAft>
              <a:buNone/>
            </a:pPr>
            <a:endParaRPr/>
          </a:p>
        </p:txBody>
      </p:sp>
      <p:pic>
        <p:nvPicPr>
          <p:cNvPr id="239" name="Google Shape;239;p42"/>
          <p:cNvPicPr preferRelativeResize="0"/>
          <p:nvPr/>
        </p:nvPicPr>
        <p:blipFill rotWithShape="1">
          <a:blip r:embed="rId4">
            <a:alphaModFix/>
          </a:blip>
          <a:srcRect l="11349" t="60319" r="51341" b="21652"/>
          <a:stretch/>
        </p:blipFill>
        <p:spPr>
          <a:xfrm>
            <a:off x="2552051" y="3754734"/>
            <a:ext cx="5764526" cy="1566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3"/>
          <p:cNvSpPr txBox="1">
            <a:spLocks noGrp="1"/>
          </p:cNvSpPr>
          <p:nvPr>
            <p:ph type="title"/>
          </p:nvPr>
        </p:nvSpPr>
        <p:spPr>
          <a:xfrm>
            <a:off x="311700" y="593367"/>
            <a:ext cx="8520600" cy="76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6" name="Google Shape;246;p4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sp>
        <p:nvSpPr>
          <p:cNvPr id="247" name="Google Shape;247;p4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8</a:t>
            </a:fld>
            <a:endParaRPr/>
          </a:p>
        </p:txBody>
      </p:sp>
      <p:pic>
        <p:nvPicPr>
          <p:cNvPr id="248" name="Google Shape;248;p43"/>
          <p:cNvPicPr preferRelativeResize="0"/>
          <p:nvPr/>
        </p:nvPicPr>
        <p:blipFill>
          <a:blip r:embed="rId3">
            <a:alphaModFix/>
          </a:blip>
          <a:stretch>
            <a:fillRect/>
          </a:stretch>
        </p:blipFill>
        <p:spPr>
          <a:xfrm>
            <a:off x="52375" y="190500"/>
            <a:ext cx="9039225" cy="6477000"/>
          </a:xfrm>
          <a:prstGeom prst="rect">
            <a:avLst/>
          </a:prstGeom>
          <a:noFill/>
          <a:ln>
            <a:noFill/>
          </a:ln>
        </p:spPr>
      </p:pic>
    </p:spTree>
  </p:cSld>
  <p:clrMapOvr>
    <a:masterClrMapping/>
  </p:clrMapOvr>
</p:sld>
</file>

<file path=ppt/theme/theme1.xml><?xml version="1.0" encoding="utf-8"?>
<a:theme xmlns:a="http://schemas.openxmlformats.org/drawingml/2006/main" name="NB1790-PPTSlideMaster_1.1">
  <a:themeElements>
    <a:clrScheme name="NBPTS">
      <a:dk1>
        <a:srgbClr val="000000"/>
      </a:dk1>
      <a:lt1>
        <a:srgbClr val="FFFFFF"/>
      </a:lt1>
      <a:dk2>
        <a:srgbClr val="44546A"/>
      </a:dk2>
      <a:lt2>
        <a:srgbClr val="E7E6E6"/>
      </a:lt2>
      <a:accent1>
        <a:srgbClr val="21A589"/>
      </a:accent1>
      <a:accent2>
        <a:srgbClr val="6A6C71"/>
      </a:accent2>
      <a:accent3>
        <a:srgbClr val="303E48"/>
      </a:accent3>
      <a:accent4>
        <a:srgbClr val="FAD000"/>
      </a:accent4>
      <a:accent5>
        <a:srgbClr val="E84A49"/>
      </a:accent5>
      <a:accent6>
        <a:srgbClr val="F2BC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3605</Words>
  <Application>Microsoft Office PowerPoint</Application>
  <PresentationFormat>On-screen Show (4:3)</PresentationFormat>
  <Paragraphs>452</Paragraphs>
  <Slides>51</Slides>
  <Notes>51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51</vt:i4>
      </vt:variant>
    </vt:vector>
  </HeadingPairs>
  <TitlesOfParts>
    <vt:vector size="65" baseType="lpstr">
      <vt:lpstr>Roboto Condensed</vt:lpstr>
      <vt:lpstr>Sniglet</vt:lpstr>
      <vt:lpstr>Patrick Hand SC</vt:lpstr>
      <vt:lpstr>Times New Roman</vt:lpstr>
      <vt:lpstr>Spectral</vt:lpstr>
      <vt:lpstr>Arial</vt:lpstr>
      <vt:lpstr>Roboto</vt:lpstr>
      <vt:lpstr>Caveat</vt:lpstr>
      <vt:lpstr>Roboto Condensed Light</vt:lpstr>
      <vt:lpstr>Calibri</vt:lpstr>
      <vt:lpstr>Consolas</vt:lpstr>
      <vt:lpstr>Arvo</vt:lpstr>
      <vt:lpstr>NB1790-PPTSlideMaster_1.1</vt:lpstr>
      <vt:lpstr>Simple Light</vt:lpstr>
      <vt:lpstr>PowerPoint Presentation</vt:lpstr>
      <vt:lpstr>Agenda</vt:lpstr>
      <vt:lpstr>Renewal Trainers</vt:lpstr>
      <vt:lpstr>What are your peers saying?</vt:lpstr>
      <vt:lpstr>PowerPoint Presentation</vt:lpstr>
      <vt:lpstr>PowerPoint Presentation</vt:lpstr>
      <vt:lpstr>There are two options for when to submit MOC</vt:lpstr>
      <vt:lpstr>Verify Certificate &amp; Contact Information</vt:lpstr>
      <vt:lpstr>PowerPoint Presentation</vt:lpstr>
      <vt:lpstr>PowerPoint Presentation</vt:lpstr>
      <vt:lpstr>MOC Important Dates and Deadlines</vt:lpstr>
      <vt:lpstr>PowerPoint Presentation</vt:lpstr>
      <vt:lpstr>PowerPoint Presentation</vt:lpstr>
      <vt:lpstr>PowerPoint Presentation</vt:lpstr>
      <vt:lpstr>Maintenance of Certification is NOT RE-Certifying </vt:lpstr>
      <vt:lpstr>Vocabulary</vt:lpstr>
      <vt:lpstr>PowerPoint Presentation</vt:lpstr>
      <vt:lpstr>PowerPoint Presentation</vt:lpstr>
      <vt:lpstr>MOC Components</vt:lpstr>
      <vt:lpstr>Professional Growth Experiences (PGEs)</vt:lpstr>
      <vt:lpstr>Professional Growth Experiences </vt:lpstr>
      <vt:lpstr>PGEs</vt:lpstr>
      <vt:lpstr>Examples of PGEs</vt:lpstr>
      <vt:lpstr>Planning and Reflection Tool</vt:lpstr>
      <vt:lpstr> Examples of Samples of Products (SOPs)</vt:lpstr>
      <vt:lpstr>PowerPoint Presentation</vt:lpstr>
      <vt:lpstr>Component One Deep Dive</vt:lpstr>
      <vt:lpstr> Component One </vt:lpstr>
      <vt:lpstr>PGE Written Commentary</vt:lpstr>
      <vt:lpstr>Component Two Deep Dive</vt:lpstr>
      <vt:lpstr>Component Two </vt:lpstr>
      <vt:lpstr>Component Two Video</vt:lpstr>
      <vt:lpstr>Component Two  Video Graphic Organizer </vt:lpstr>
      <vt:lpstr>Component Two Prompts</vt:lpstr>
      <vt:lpstr>What is the foundation of the MOC process?</vt:lpstr>
      <vt:lpstr>Engaging with Five Core Propositions</vt:lpstr>
      <vt:lpstr>Digging Into Your Standards</vt:lpstr>
      <vt:lpstr>Three Types of Writing</vt:lpstr>
      <vt:lpstr>USING MEASURABLE VERBS  Ask yourself: Why? Why? Why? How? What impact to student observed? What changes did you make?</vt:lpstr>
      <vt:lpstr>Submission</vt:lpstr>
      <vt:lpstr>Format</vt:lpstr>
      <vt:lpstr>Anonymity</vt:lpstr>
      <vt:lpstr>Checklists</vt:lpstr>
      <vt:lpstr>Online Submission Platform</vt:lpstr>
      <vt:lpstr>COVID-19 Considerations </vt:lpstr>
      <vt:lpstr>COVID-19 Considerations</vt:lpstr>
      <vt:lpstr>Anonymity</vt:lpstr>
      <vt:lpstr>COVID Emerging Challenges</vt:lpstr>
      <vt:lpstr>PowerPoint Presentation</vt:lpstr>
      <vt:lpstr>Additional Supports</vt:lpstr>
      <vt:lpstr>Closing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Treadwell</dc:creator>
  <cp:lastModifiedBy>Ashley Poole</cp:lastModifiedBy>
  <cp:revision>8</cp:revision>
  <dcterms:modified xsi:type="dcterms:W3CDTF">2020-12-08T20:17:03Z</dcterms:modified>
</cp:coreProperties>
</file>